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1" r:id="rId5"/>
    <p:sldId id="264" r:id="rId6"/>
    <p:sldId id="304" r:id="rId7"/>
    <p:sldId id="305" r:id="rId8"/>
    <p:sldId id="306" r:id="rId9"/>
    <p:sldId id="301" r:id="rId10"/>
    <p:sldId id="320" r:id="rId11"/>
    <p:sldId id="321" r:id="rId12"/>
    <p:sldId id="319" r:id="rId13"/>
    <p:sldId id="286" r:id="rId14"/>
    <p:sldId id="312" r:id="rId15"/>
    <p:sldId id="311" r:id="rId16"/>
    <p:sldId id="302" r:id="rId17"/>
    <p:sldId id="289" r:id="rId18"/>
    <p:sldId id="303" r:id="rId19"/>
    <p:sldId id="287" r:id="rId20"/>
    <p:sldId id="273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4660"/>
  </p:normalViewPr>
  <p:slideViewPr>
    <p:cSldViewPr>
      <p:cViewPr varScale="1">
        <p:scale>
          <a:sx n="158" d="100"/>
          <a:sy n="158" d="100"/>
        </p:scale>
        <p:origin x="186" y="144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2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7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78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0223" y="1108297"/>
            <a:ext cx="5544616" cy="738664"/>
          </a:xfrm>
        </p:spPr>
        <p:txBody>
          <a:bodyPr/>
          <a:lstStyle/>
          <a:p>
            <a:pPr lvl="0"/>
            <a:r>
              <a:rPr lang="en-US" altLang="ko-KR" sz="2800" b="1" i="1" dirty="0" err="1">
                <a:ea typeface="맑은 고딕" pitchFamily="50" charset="-127"/>
              </a:rPr>
              <a:t>Projeto</a:t>
            </a:r>
            <a:r>
              <a:rPr lang="en-US" altLang="ko-KR" sz="2800" b="1" i="1" dirty="0">
                <a:ea typeface="맑은 고딕" pitchFamily="50" charset="-127"/>
              </a:rPr>
              <a:t> </a:t>
            </a:r>
            <a:r>
              <a:rPr lang="en-US" altLang="ko-KR" sz="2800" b="1" i="1" dirty="0" err="1">
                <a:ea typeface="맑은 고딕" pitchFamily="50" charset="-127"/>
              </a:rPr>
              <a:t>AuctionNation</a:t>
            </a:r>
            <a:endParaRPr lang="en-US" altLang="ko-KR" sz="2800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18" y="1507424"/>
            <a:ext cx="4032448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Meta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02EEE4-B4AC-45AB-861A-AC1C76CFB278}"/>
              </a:ext>
            </a:extLst>
          </p:cNvPr>
          <p:cNvSpPr txBox="1"/>
          <p:nvPr/>
        </p:nvSpPr>
        <p:spPr>
          <a:xfrm>
            <a:off x="323528" y="4227934"/>
            <a:ext cx="1611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u="sng" dirty="0">
                <a:solidFill>
                  <a:schemeClr val="bg1"/>
                </a:solidFill>
              </a:rPr>
              <a:t>Licenciatura em Engenharia Informática</a:t>
            </a:r>
          </a:p>
          <a:p>
            <a:r>
              <a:rPr lang="pt-PT" sz="600" u="sng" dirty="0">
                <a:solidFill>
                  <a:schemeClr val="bg1"/>
                </a:solidFill>
              </a:rPr>
              <a:t>FCTUC, Universidade de Coimbra</a:t>
            </a:r>
          </a:p>
          <a:p>
            <a:endParaRPr lang="pt-PT" sz="600" dirty="0">
              <a:solidFill>
                <a:schemeClr val="bg1"/>
              </a:solidFill>
            </a:endParaRPr>
          </a:p>
          <a:p>
            <a:r>
              <a:rPr lang="pt-PT" sz="600" dirty="0">
                <a:solidFill>
                  <a:schemeClr val="bg1"/>
                </a:solidFill>
              </a:rPr>
              <a:t>2º ano, 2º semestre – Base de Dados</a:t>
            </a:r>
          </a:p>
          <a:p>
            <a:r>
              <a:rPr lang="pt-PT" sz="600" dirty="0">
                <a:solidFill>
                  <a:schemeClr val="bg1"/>
                </a:solidFill>
              </a:rPr>
              <a:t>Turma prática PL6</a:t>
            </a:r>
          </a:p>
          <a:p>
            <a:endParaRPr lang="pt-PT" sz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sz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de abril de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5CECD-0BFF-4B24-9B0A-7B0BB9CE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211882"/>
            <a:ext cx="648072" cy="6480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CA738F-DBCB-458B-862A-8F4325EED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11882"/>
            <a:ext cx="636672" cy="6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39775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3297326" y="1940604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44350" y="3708788"/>
            <a:ext cx="15287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Editar um 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4223" y="2028952"/>
            <a:ext cx="14686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Criar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um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2463" y="2850108"/>
            <a:ext cx="17201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Consultar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um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1559" y="1205899"/>
            <a:ext cx="3960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Operações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endpoints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gerais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E85BF2F-650C-43C7-B955-4E52348589D3}"/>
              </a:ext>
            </a:extLst>
          </p:cNvPr>
          <p:cNvSpPr txBox="1"/>
          <p:nvPr/>
        </p:nvSpPr>
        <p:spPr>
          <a:xfrm>
            <a:off x="3858684" y="2066216"/>
            <a:ext cx="162450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Eliminar um registo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1C1FFC47-50C6-4C8B-9B99-9418DBCCF374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521980DE-79B3-4D40-A5A2-9E96553F656C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8608E1F-7E70-45DB-92A4-FC087F8E4A39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6F60DD06-A147-4DD0-A0F1-E4330F7F593C}"/>
              </a:ext>
            </a:extLst>
          </p:cNvPr>
          <p:cNvSpPr txBox="1"/>
          <p:nvPr/>
        </p:nvSpPr>
        <p:spPr>
          <a:xfrm>
            <a:off x="3240238" y="1993926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CE57049-04D6-48BD-9FD6-553229A51F28}"/>
              </a:ext>
            </a:extLst>
          </p:cNvPr>
          <p:cNvSpPr/>
          <p:nvPr/>
        </p:nvSpPr>
        <p:spPr>
          <a:xfrm>
            <a:off x="3306080" y="2696054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A114905A-7A7F-4C39-9B1C-703B609C7206}"/>
              </a:ext>
            </a:extLst>
          </p:cNvPr>
          <p:cNvSpPr txBox="1"/>
          <p:nvPr/>
        </p:nvSpPr>
        <p:spPr>
          <a:xfrm>
            <a:off x="3250727" y="2764261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E887A608-D42A-43CE-9BC6-708AFB95876A}"/>
              </a:ext>
            </a:extLst>
          </p:cNvPr>
          <p:cNvSpPr txBox="1"/>
          <p:nvPr/>
        </p:nvSpPr>
        <p:spPr>
          <a:xfrm>
            <a:off x="3873445" y="2789448"/>
            <a:ext cx="13165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Listar registos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5436B6-A830-493B-B2D9-86F84F0F205A}"/>
              </a:ext>
            </a:extLst>
          </p:cNvPr>
          <p:cNvSpPr txBox="1"/>
          <p:nvPr/>
        </p:nvSpPr>
        <p:spPr>
          <a:xfrm>
            <a:off x="6493532" y="1904346"/>
            <a:ext cx="13708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b="1" dirty="0">
                <a:solidFill>
                  <a:schemeClr val="accent1"/>
                </a:solidFill>
              </a:rPr>
              <a:t>CRUD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Create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Read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 err="1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Update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sz="2400" dirty="0">
                <a:solidFill>
                  <a:schemeClr val="accent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Delete</a:t>
            </a:r>
            <a:endParaRPr lang="pt-P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3A24F2-5EE0-4CB2-9230-53C96E884F88}"/>
              </a:ext>
            </a:extLst>
          </p:cNvPr>
          <p:cNvSpPr txBox="1"/>
          <p:nvPr/>
        </p:nvSpPr>
        <p:spPr>
          <a:xfrm>
            <a:off x="1282811" y="2264439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7356C52-DCD5-43B6-8F19-21620487ECF3}"/>
              </a:ext>
            </a:extLst>
          </p:cNvPr>
          <p:cNvSpPr txBox="1"/>
          <p:nvPr/>
        </p:nvSpPr>
        <p:spPr>
          <a:xfrm>
            <a:off x="1308459" y="3091750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7A05E2-D0F4-43B1-9D33-EDA88D280CDD}"/>
              </a:ext>
            </a:extLst>
          </p:cNvPr>
          <p:cNvSpPr txBox="1"/>
          <p:nvPr/>
        </p:nvSpPr>
        <p:spPr>
          <a:xfrm>
            <a:off x="1316987" y="3940170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531894-EB95-4E73-AA2A-3BC2E56334A3}"/>
              </a:ext>
            </a:extLst>
          </p:cNvPr>
          <p:cNvSpPr txBox="1"/>
          <p:nvPr/>
        </p:nvSpPr>
        <p:spPr>
          <a:xfrm>
            <a:off x="3888310" y="2278026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 </a:t>
            </a:r>
            <a:r>
              <a:rPr lang="pt-PT" sz="600" dirty="0"/>
              <a:t>(</a:t>
            </a:r>
            <a:r>
              <a:rPr lang="pt-PT" sz="600" i="1" dirty="0"/>
              <a:t>soft delete</a:t>
            </a:r>
            <a:r>
              <a:rPr lang="pt-PT" sz="600" dirty="0"/>
              <a:t>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32DA38-CA91-4C0D-9368-44A7FB7EE650}"/>
              </a:ext>
            </a:extLst>
          </p:cNvPr>
          <p:cNvSpPr txBox="1"/>
          <p:nvPr/>
        </p:nvSpPr>
        <p:spPr>
          <a:xfrm>
            <a:off x="3895377" y="3077739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B78014-2C97-46F3-BDA1-4A6AA6DA38AA}"/>
              </a:ext>
            </a:extLst>
          </p:cNvPr>
          <p:cNvSpPr txBox="1"/>
          <p:nvPr/>
        </p:nvSpPr>
        <p:spPr>
          <a:xfrm>
            <a:off x="1897075" y="2240762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4AF763-6AFD-4B52-8C94-A8D83AE38FAF}"/>
              </a:ext>
            </a:extLst>
          </p:cNvPr>
          <p:cNvSpPr txBox="1"/>
          <p:nvPr/>
        </p:nvSpPr>
        <p:spPr>
          <a:xfrm>
            <a:off x="2212344" y="3082675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F6DE972-92F5-4845-B4BB-1DB0A2AFFFEE}"/>
              </a:ext>
            </a:extLst>
          </p:cNvPr>
          <p:cNvSpPr txBox="1"/>
          <p:nvPr/>
        </p:nvSpPr>
        <p:spPr>
          <a:xfrm>
            <a:off x="1901159" y="3954047"/>
            <a:ext cx="7553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edição)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D52CC6-BB36-49D9-AFCA-FC803D9400A8}"/>
              </a:ext>
            </a:extLst>
          </p:cNvPr>
          <p:cNvSpPr txBox="1"/>
          <p:nvPr/>
        </p:nvSpPr>
        <p:spPr>
          <a:xfrm>
            <a:off x="4455084" y="3073441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/>
              <a:t>(</a:t>
            </a:r>
            <a:r>
              <a:rPr lang="pt-PT" sz="600" i="1" dirty="0"/>
              <a:t>DTO</a:t>
            </a:r>
            <a:r>
              <a:rPr lang="pt-PT" sz="600" dirty="0"/>
              <a:t> de listagem)</a:t>
            </a:r>
          </a:p>
        </p:txBody>
      </p:sp>
    </p:spTree>
    <p:extLst>
      <p:ext uri="{BB962C8B-B14F-4D97-AF65-F5344CB8AC3E}">
        <p14:creationId xmlns:p14="http://schemas.microsoft.com/office/powerpoint/2010/main" val="69557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  <p:bldP spid="9" grpId="0" animBg="1"/>
      <p:bldP spid="26" grpId="0"/>
      <p:bldP spid="29" grpId="0"/>
      <p:bldP spid="32" grpId="0"/>
      <p:bldP spid="33" grpId="0"/>
      <p:bldP spid="37" grpId="0"/>
      <p:bldP spid="38" grpId="0"/>
      <p:bldP spid="39" grpId="0"/>
      <p:bldP spid="40" grpId="0"/>
      <p:bldP spid="41" grpId="0"/>
      <p:bldP spid="45" grpId="0" animBg="1"/>
      <p:bldP spid="46" grpId="0"/>
      <p:bldP spid="49" grpId="0"/>
      <p:bldP spid="4" grpId="0"/>
      <p:bldP spid="5" grpId="0"/>
      <p:bldP spid="22" grpId="0"/>
      <p:bldP spid="23" grpId="0"/>
      <p:bldP spid="24" grpId="0"/>
      <p:bldP spid="25" grpId="0"/>
      <p:bldP spid="10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5387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5B16AC16-77DB-47B1-9805-DE733ABFB5D3}"/>
              </a:ext>
            </a:extLst>
          </p:cNvPr>
          <p:cNvSpPr txBox="1"/>
          <p:nvPr/>
        </p:nvSpPr>
        <p:spPr>
          <a:xfrm>
            <a:off x="655595" y="1206894"/>
            <a:ext cx="45365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Operações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endpoints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específicos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E77EC1-3E94-48B9-80FC-DB295AD4B051}"/>
              </a:ext>
            </a:extLst>
          </p:cNvPr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497B2E7-8880-4DCB-8158-05BA28CBBB32}"/>
              </a:ext>
            </a:extLst>
          </p:cNvPr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BB4410F-0A80-4A87-9531-833427DCBF58}"/>
              </a:ext>
            </a:extLst>
          </p:cNvPr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0A75313-AD30-42C8-92C0-A1CD70DB3537}"/>
              </a:ext>
            </a:extLst>
          </p:cNvPr>
          <p:cNvSpPr/>
          <p:nvPr/>
        </p:nvSpPr>
        <p:spPr>
          <a:xfrm>
            <a:off x="3188928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25">
            <a:extLst>
              <a:ext uri="{FF2B5EF4-FFF2-40B4-BE49-F238E27FC236}">
                <a16:creationId xmlns:a16="http://schemas.microsoft.com/office/drawing/2014/main" id="{72D02D5C-46FC-4C10-B6AA-A058C6D166FE}"/>
              </a:ext>
            </a:extLst>
          </p:cNvPr>
          <p:cNvSpPr txBox="1"/>
          <p:nvPr/>
        </p:nvSpPr>
        <p:spPr>
          <a:xfrm>
            <a:off x="1165081" y="3536497"/>
            <a:ext cx="1933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Lista de leilões nos quais o utilizador participou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5" name="TextBox 28">
            <a:extLst>
              <a:ext uri="{FF2B5EF4-FFF2-40B4-BE49-F238E27FC236}">
                <a16:creationId xmlns:a16="http://schemas.microsoft.com/office/drawing/2014/main" id="{FF2CED6D-20C6-4300-ABE5-99738E75DCA9}"/>
              </a:ext>
            </a:extLst>
          </p:cNvPr>
          <p:cNvSpPr txBox="1"/>
          <p:nvPr/>
        </p:nvSpPr>
        <p:spPr>
          <a:xfrm>
            <a:off x="1267898" y="2005970"/>
            <a:ext cx="12158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Autenticação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6" name="TextBox 31">
            <a:extLst>
              <a:ext uri="{FF2B5EF4-FFF2-40B4-BE49-F238E27FC236}">
                <a16:creationId xmlns:a16="http://schemas.microsoft.com/office/drawing/2014/main" id="{7C9BC770-FF65-4061-826E-0DE182C90D1F}"/>
              </a:ext>
            </a:extLst>
          </p:cNvPr>
          <p:cNvSpPr txBox="1"/>
          <p:nvPr/>
        </p:nvSpPr>
        <p:spPr>
          <a:xfrm>
            <a:off x="1308459" y="2849680"/>
            <a:ext cx="16073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Pesquisa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leilões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7" name="TextBox 18">
            <a:extLst>
              <a:ext uri="{FF2B5EF4-FFF2-40B4-BE49-F238E27FC236}">
                <a16:creationId xmlns:a16="http://schemas.microsoft.com/office/drawing/2014/main" id="{B968C9C8-972E-4B22-8467-3EA15B857978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B67E9217-096B-41BB-8F78-398D8E314F78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F556B84C-C67B-4C3D-A6E4-AA52826CF81F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TextBox 18">
            <a:extLst>
              <a:ext uri="{FF2B5EF4-FFF2-40B4-BE49-F238E27FC236}">
                <a16:creationId xmlns:a16="http://schemas.microsoft.com/office/drawing/2014/main" id="{40FC85BC-8715-42BF-8891-90F0F6FCB470}"/>
              </a:ext>
            </a:extLst>
          </p:cNvPr>
          <p:cNvSpPr txBox="1"/>
          <p:nvPr/>
        </p:nvSpPr>
        <p:spPr>
          <a:xfrm>
            <a:off x="31318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Oval 7">
            <a:extLst>
              <a:ext uri="{FF2B5EF4-FFF2-40B4-BE49-F238E27FC236}">
                <a16:creationId xmlns:a16="http://schemas.microsoft.com/office/drawing/2014/main" id="{06062F3B-BFC4-4EA5-9081-F81734F865C3}"/>
              </a:ext>
            </a:extLst>
          </p:cNvPr>
          <p:cNvSpPr/>
          <p:nvPr/>
        </p:nvSpPr>
        <p:spPr>
          <a:xfrm>
            <a:off x="3219990" y="272150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C54CC664-D397-45F8-BA88-BB8D0E8814BC}"/>
              </a:ext>
            </a:extLst>
          </p:cNvPr>
          <p:cNvSpPr txBox="1"/>
          <p:nvPr/>
        </p:nvSpPr>
        <p:spPr>
          <a:xfrm>
            <a:off x="3164637" y="278971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20D7D22C-E6A3-4907-8A3C-A8F48E9DAAAE}"/>
              </a:ext>
            </a:extLst>
          </p:cNvPr>
          <p:cNvSpPr txBox="1"/>
          <p:nvPr/>
        </p:nvSpPr>
        <p:spPr>
          <a:xfrm>
            <a:off x="3878990" y="2789815"/>
            <a:ext cx="1933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Partilha de comentários no moral leilão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E052E4D1-8480-42F4-9F09-0126B29E539C}"/>
              </a:ext>
            </a:extLst>
          </p:cNvPr>
          <p:cNvSpPr txBox="1"/>
          <p:nvPr/>
        </p:nvSpPr>
        <p:spPr>
          <a:xfrm>
            <a:off x="3764075" y="2005775"/>
            <a:ext cx="9719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Licitação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00222BC-67FC-4D0B-8410-CA7F1FD53286}"/>
              </a:ext>
            </a:extLst>
          </p:cNvPr>
          <p:cNvSpPr/>
          <p:nvPr/>
        </p:nvSpPr>
        <p:spPr>
          <a:xfrm>
            <a:off x="3244403" y="350474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18">
            <a:extLst>
              <a:ext uri="{FF2B5EF4-FFF2-40B4-BE49-F238E27FC236}">
                <a16:creationId xmlns:a16="http://schemas.microsoft.com/office/drawing/2014/main" id="{E369C39A-A884-4681-B7EF-B9B83292945E}"/>
              </a:ext>
            </a:extLst>
          </p:cNvPr>
          <p:cNvSpPr txBox="1"/>
          <p:nvPr/>
        </p:nvSpPr>
        <p:spPr>
          <a:xfrm>
            <a:off x="3187315" y="3558069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A8A7E5E6-4CC0-4E70-AA7D-AAE1FC23EF3D}"/>
              </a:ext>
            </a:extLst>
          </p:cNvPr>
          <p:cNvSpPr txBox="1"/>
          <p:nvPr/>
        </p:nvSpPr>
        <p:spPr>
          <a:xfrm>
            <a:off x="3707509" y="3530399"/>
            <a:ext cx="1933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Notificações de um utilizador relativas a leilões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97BC739-6995-4C12-B02F-926B4AA67FBD}"/>
              </a:ext>
            </a:extLst>
          </p:cNvPr>
          <p:cNvSpPr/>
          <p:nvPr/>
        </p:nvSpPr>
        <p:spPr>
          <a:xfrm>
            <a:off x="5878142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11D263D5-41CC-464C-BD86-CC64E0ED0671}"/>
              </a:ext>
            </a:extLst>
          </p:cNvPr>
          <p:cNvSpPr txBox="1"/>
          <p:nvPr/>
        </p:nvSpPr>
        <p:spPr>
          <a:xfrm>
            <a:off x="5821054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8C000C9F-D3FF-4138-8A36-6E2B4BA8362C}"/>
              </a:ext>
            </a:extLst>
          </p:cNvPr>
          <p:cNvSpPr/>
          <p:nvPr/>
        </p:nvSpPr>
        <p:spPr>
          <a:xfrm>
            <a:off x="5904878" y="2699753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94" name="TextBox 18">
            <a:extLst>
              <a:ext uri="{FF2B5EF4-FFF2-40B4-BE49-F238E27FC236}">
                <a16:creationId xmlns:a16="http://schemas.microsoft.com/office/drawing/2014/main" id="{C3B80697-D2CB-45AB-8B57-7F8045D2C9FE}"/>
              </a:ext>
            </a:extLst>
          </p:cNvPr>
          <p:cNvSpPr txBox="1"/>
          <p:nvPr/>
        </p:nvSpPr>
        <p:spPr>
          <a:xfrm>
            <a:off x="5849525" y="276796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76502727-1E64-4CE7-84F7-DE8C3AF9A4E2}"/>
              </a:ext>
            </a:extLst>
          </p:cNvPr>
          <p:cNvSpPr txBox="1"/>
          <p:nvPr/>
        </p:nvSpPr>
        <p:spPr>
          <a:xfrm>
            <a:off x="6510187" y="2836453"/>
            <a:ext cx="22132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Banimento de um utilizador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TextBox 25">
            <a:extLst>
              <a:ext uri="{FF2B5EF4-FFF2-40B4-BE49-F238E27FC236}">
                <a16:creationId xmlns:a16="http://schemas.microsoft.com/office/drawing/2014/main" id="{653622A3-DBB2-42C8-A48E-6F8E1DEB9A4C}"/>
              </a:ext>
            </a:extLst>
          </p:cNvPr>
          <p:cNvSpPr txBox="1"/>
          <p:nvPr/>
        </p:nvSpPr>
        <p:spPr>
          <a:xfrm>
            <a:off x="6501923" y="2005774"/>
            <a:ext cx="2151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Cancelamento de um leilão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1C5AC70-D546-44D9-8A71-AC907BCA682F}"/>
              </a:ext>
            </a:extLst>
          </p:cNvPr>
          <p:cNvSpPr/>
          <p:nvPr/>
        </p:nvSpPr>
        <p:spPr>
          <a:xfrm>
            <a:off x="5929291" y="3482993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18">
            <a:extLst>
              <a:ext uri="{FF2B5EF4-FFF2-40B4-BE49-F238E27FC236}">
                <a16:creationId xmlns:a16="http://schemas.microsoft.com/office/drawing/2014/main" id="{413F9F32-B846-4C9A-ACC0-4D7A7ADEF4A2}"/>
              </a:ext>
            </a:extLst>
          </p:cNvPr>
          <p:cNvSpPr txBox="1"/>
          <p:nvPr/>
        </p:nvSpPr>
        <p:spPr>
          <a:xfrm>
            <a:off x="5872203" y="3536315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9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25">
            <a:extLst>
              <a:ext uri="{FF2B5EF4-FFF2-40B4-BE49-F238E27FC236}">
                <a16:creationId xmlns:a16="http://schemas.microsoft.com/office/drawing/2014/main" id="{C5DF9669-B788-4F61-A546-EFF3E3D8C533}"/>
              </a:ext>
            </a:extLst>
          </p:cNvPr>
          <p:cNvSpPr txBox="1"/>
          <p:nvPr/>
        </p:nvSpPr>
        <p:spPr>
          <a:xfrm>
            <a:off x="6440507" y="3512223"/>
            <a:ext cx="2151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Estatísticas de atividade da aplicação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8A6AB850-6323-4428-9491-4D8B39AB5B2B}"/>
              </a:ext>
            </a:extLst>
          </p:cNvPr>
          <p:cNvSpPr txBox="1"/>
          <p:nvPr/>
        </p:nvSpPr>
        <p:spPr>
          <a:xfrm>
            <a:off x="3857005" y="2242539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BD43CD2-7A3F-45BE-B07C-EE0B75AC5AAA}"/>
              </a:ext>
            </a:extLst>
          </p:cNvPr>
          <p:cNvSpPr txBox="1"/>
          <p:nvPr/>
        </p:nvSpPr>
        <p:spPr>
          <a:xfrm>
            <a:off x="1319291" y="2259741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646BD4F5-5564-4B59-A70D-3CD3E5995A32}"/>
              </a:ext>
            </a:extLst>
          </p:cNvPr>
          <p:cNvSpPr txBox="1"/>
          <p:nvPr/>
        </p:nvSpPr>
        <p:spPr>
          <a:xfrm>
            <a:off x="6558323" y="3057406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B701B993-B6A1-4D50-9F56-339B80C50FD7}"/>
              </a:ext>
            </a:extLst>
          </p:cNvPr>
          <p:cNvSpPr txBox="1"/>
          <p:nvPr/>
        </p:nvSpPr>
        <p:spPr>
          <a:xfrm>
            <a:off x="1323251" y="3109128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56AB3232-A3CE-4184-9A32-70E02C2F6144}"/>
              </a:ext>
            </a:extLst>
          </p:cNvPr>
          <p:cNvSpPr txBox="1"/>
          <p:nvPr/>
        </p:nvSpPr>
        <p:spPr>
          <a:xfrm>
            <a:off x="1346333" y="4084397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04AC6F4-B8D7-4357-852A-FDD25F63527F}"/>
              </a:ext>
            </a:extLst>
          </p:cNvPr>
          <p:cNvSpPr txBox="1"/>
          <p:nvPr/>
        </p:nvSpPr>
        <p:spPr>
          <a:xfrm>
            <a:off x="3881787" y="4042113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051AC849-7772-41A5-8A29-13A636F9F08F}"/>
              </a:ext>
            </a:extLst>
          </p:cNvPr>
          <p:cNvSpPr txBox="1"/>
          <p:nvPr/>
        </p:nvSpPr>
        <p:spPr>
          <a:xfrm>
            <a:off x="6556804" y="3880612"/>
            <a:ext cx="3417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50"/>
                </a:solidFill>
              </a:rPr>
              <a:t>GET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AB3D2A23-EA7A-4B32-9175-3B1BDE17A2A5}"/>
              </a:ext>
            </a:extLst>
          </p:cNvPr>
          <p:cNvSpPr txBox="1"/>
          <p:nvPr/>
        </p:nvSpPr>
        <p:spPr>
          <a:xfrm>
            <a:off x="6533576" y="223318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00B0F0"/>
                </a:solidFill>
              </a:rPr>
              <a:t>PUT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83603AD-1E61-44A3-9D06-A44146228A78}"/>
              </a:ext>
            </a:extLst>
          </p:cNvPr>
          <p:cNvSpPr txBox="1"/>
          <p:nvPr/>
        </p:nvSpPr>
        <p:spPr>
          <a:xfrm>
            <a:off x="3868062" y="3193944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dirty="0">
                <a:solidFill>
                  <a:srgbClr val="FFC000"/>
                </a:solidFill>
              </a:rPr>
              <a:t>POST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9368985-81F3-4D82-94FE-73DC1F7CC024}"/>
              </a:ext>
            </a:extLst>
          </p:cNvPr>
          <p:cNvSpPr txBox="1"/>
          <p:nvPr/>
        </p:nvSpPr>
        <p:spPr>
          <a:xfrm>
            <a:off x="8188077" y="2224531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9AAD597-8556-4BB3-990C-DB4994877180}"/>
              </a:ext>
            </a:extLst>
          </p:cNvPr>
          <p:cNvSpPr txBox="1"/>
          <p:nvPr/>
        </p:nvSpPr>
        <p:spPr>
          <a:xfrm>
            <a:off x="8188077" y="3066814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BA09592E-B481-4D03-9A12-6713EF2226B8}"/>
              </a:ext>
            </a:extLst>
          </p:cNvPr>
          <p:cNvSpPr txBox="1"/>
          <p:nvPr/>
        </p:nvSpPr>
        <p:spPr>
          <a:xfrm>
            <a:off x="8188354" y="3829522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Admin</a:t>
            </a:r>
            <a:endParaRPr lang="pt-PT" sz="600" i="1" dirty="0">
              <a:solidFill>
                <a:schemeClr val="accent1"/>
              </a:solidFill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991AE152-823E-4324-B131-4F2DA256C175}"/>
              </a:ext>
            </a:extLst>
          </p:cNvPr>
          <p:cNvSpPr txBox="1"/>
          <p:nvPr/>
        </p:nvSpPr>
        <p:spPr>
          <a:xfrm>
            <a:off x="1857100" y="2244495"/>
            <a:ext cx="6142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" i="1" dirty="0" err="1">
                <a:solidFill>
                  <a:schemeClr val="accent1"/>
                </a:solidFill>
              </a:rPr>
              <a:t>Anonymous</a:t>
            </a:r>
            <a:r>
              <a:rPr lang="pt-PT" sz="600" i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2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3" grpId="0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 animBg="1"/>
      <p:bldP spid="82" grpId="0"/>
      <p:bldP spid="83" grpId="0"/>
      <p:bldP spid="84" grpId="0"/>
      <p:bldP spid="85" grpId="0" animBg="1"/>
      <p:bldP spid="86" grpId="0"/>
      <p:bldP spid="87" grpId="0"/>
      <p:bldP spid="91" grpId="0" animBg="1"/>
      <p:bldP spid="92" grpId="0"/>
      <p:bldP spid="93" grpId="0" animBg="1"/>
      <p:bldP spid="94" grpId="0"/>
      <p:bldP spid="95" grpId="0"/>
      <p:bldP spid="96" grpId="0"/>
      <p:bldP spid="97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2081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7544" y="1275606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AA2BE8-CC42-419A-924D-C621C186AC39}"/>
              </a:ext>
            </a:extLst>
          </p:cNvPr>
          <p:cNvSpPr txBox="1"/>
          <p:nvPr/>
        </p:nvSpPr>
        <p:spPr>
          <a:xfrm>
            <a:off x="683568" y="2078565"/>
            <a:ext cx="601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Serão utilizadas transações em situações que envolvam manipulação de dados (porção </a:t>
            </a:r>
            <a:r>
              <a:rPr lang="pt-PT" sz="1400" i="1" dirty="0"/>
              <a:t>DML do SQL</a:t>
            </a:r>
            <a:r>
              <a:rPr lang="pt-PT" sz="1400" dirty="0"/>
              <a:t>) de modo a garantir a atomicidade das operações de escrita.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i="1" dirty="0" err="1"/>
              <a:t>Autocommit</a:t>
            </a:r>
            <a:r>
              <a:rPr lang="pt-PT" sz="1400" dirty="0"/>
              <a:t> desativado de forma a evitar que cada instrução </a:t>
            </a:r>
            <a:r>
              <a:rPr lang="pt-PT" sz="1400" i="1" dirty="0"/>
              <a:t>SQL </a:t>
            </a:r>
          </a:p>
          <a:p>
            <a:pPr marL="266700"/>
            <a:r>
              <a:rPr lang="pt-PT" sz="1400" dirty="0"/>
              <a:t>seja considerada uma transação individual.</a:t>
            </a:r>
          </a:p>
          <a:p>
            <a:endParaRPr lang="pt-PT" sz="1400" dirty="0"/>
          </a:p>
          <a:p>
            <a:pPr marL="285750" indent="-285750">
              <a:buFontTx/>
              <a:buChar char="-"/>
            </a:pPr>
            <a:endParaRPr lang="pt-PT" sz="1400" dirty="0"/>
          </a:p>
          <a:p>
            <a:pPr marL="285750" indent="-285750">
              <a:buFontTx/>
              <a:buChar char="-"/>
            </a:pPr>
            <a:endParaRPr lang="pt-PT" sz="1400" dirty="0"/>
          </a:p>
        </p:txBody>
      </p:sp>
      <p:pic>
        <p:nvPicPr>
          <p:cNvPr id="12" name="Imagem 11" descr="Uma imagem contendo pessoa, brinquedo, homem, segurando&#10;&#10;Descrição gerada automaticamente">
            <a:extLst>
              <a:ext uri="{FF2B5EF4-FFF2-40B4-BE49-F238E27FC236}">
                <a16:creationId xmlns:a16="http://schemas.microsoft.com/office/drawing/2014/main" id="{7734B09E-1546-4403-A98F-ACAABA87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43" y="3029734"/>
            <a:ext cx="2381484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3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6570" y="3031055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Leitura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registos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b="1" i="1" dirty="0">
                <a:solidFill>
                  <a:schemeClr val="accent3"/>
                </a:solidFill>
                <a:cs typeface="Arial" pitchFamily="34" charset="0"/>
              </a:rPr>
              <a:t>soft deleted</a:t>
            </a:r>
            <a:endParaRPr lang="ko-KR" altLang="en-US" sz="12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1438" y="4182293"/>
            <a:ext cx="259228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Ações efetuadas por um utilizador não notificado do seu banimento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2055" y="1851670"/>
            <a:ext cx="25922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4"/>
                </a:solidFill>
                <a:cs typeface="Arial" pitchFamily="34" charset="0"/>
              </a:rPr>
              <a:t>Licitações simultâneas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00193" y="3029070"/>
            <a:ext cx="25922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5"/>
                </a:solidFill>
                <a:cs typeface="Arial" pitchFamily="34" charset="0"/>
              </a:rPr>
              <a:t>Alterações simultânea cruzada a um par de registos </a:t>
            </a:r>
            <a:r>
              <a:rPr lang="pt-PT" altLang="ko-KR" sz="1200" b="1" i="1" dirty="0">
                <a:solidFill>
                  <a:schemeClr val="accent5"/>
                </a:solidFill>
                <a:cs typeface="Arial" pitchFamily="34" charset="0"/>
              </a:rPr>
              <a:t>(</a:t>
            </a:r>
            <a:r>
              <a:rPr lang="pt-PT" altLang="ko-KR" sz="1200" b="1" i="1" dirty="0" err="1">
                <a:solidFill>
                  <a:schemeClr val="accent5"/>
                </a:solidFill>
                <a:cs typeface="Arial" pitchFamily="34" charset="0"/>
              </a:rPr>
              <a:t>deadlock</a:t>
            </a:r>
            <a:r>
              <a:rPr lang="pt-PT" altLang="ko-KR" sz="1200" b="1" i="1" dirty="0">
                <a:solidFill>
                  <a:schemeClr val="accent5"/>
                </a:solidFill>
                <a:cs typeface="Arial" pitchFamily="34" charset="0"/>
              </a:rPr>
              <a:t>)</a:t>
            </a:r>
            <a:endParaRPr lang="ko-KR" altLang="en-US" sz="1200" b="1" i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76" y="1253550"/>
            <a:ext cx="53285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conflitos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concorrência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EEFDEECD-32F5-4430-9275-3FCBA89F0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8C5D7"/>
              </a:clrFrom>
              <a:clrTo>
                <a:srgbClr val="A8C5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71" y="2336659"/>
            <a:ext cx="3365222" cy="161639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A21E38-DE45-4699-B8C9-1FEC50401098}"/>
              </a:ext>
            </a:extLst>
          </p:cNvPr>
          <p:cNvSpPr txBox="1"/>
          <p:nvPr/>
        </p:nvSpPr>
        <p:spPr>
          <a:xfrm>
            <a:off x="1259632" y="388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…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E90045-53AD-4060-A93C-22AA477CAD47}"/>
              </a:ext>
            </a:extLst>
          </p:cNvPr>
          <p:cNvSpPr txBox="1"/>
          <p:nvPr/>
        </p:nvSpPr>
        <p:spPr>
          <a:xfrm>
            <a:off x="7316579" y="388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216127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9" grpId="0"/>
      <p:bldP spid="33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utilizadas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25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utilizadas</a:t>
            </a:r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07943" y="1194506"/>
            <a:ext cx="2768371" cy="2809315"/>
            <a:chOff x="539552" y="1375207"/>
            <a:chExt cx="3240360" cy="3333284"/>
          </a:xfrm>
        </p:grpSpPr>
        <p:sp>
          <p:nvSpPr>
            <p:cNvPr id="4" name="Right Arrow 3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15616" y="2844977"/>
              <a:ext cx="1008112" cy="1008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33983" y="1559764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Sistema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gestão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base de dados</a:t>
            </a:r>
            <a:endParaRPr lang="ko-KR" altLang="en-US" sz="1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5732" y="2447242"/>
            <a:ext cx="121476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000" b="1" dirty="0">
                <a:solidFill>
                  <a:schemeClr val="accent1"/>
                </a:solidFill>
                <a:cs typeface="Arial" pitchFamily="34" charset="0"/>
              </a:rPr>
              <a:t>Interface SQL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9673" y="2896529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para a </a:t>
            </a:r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REST API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9652" y="4342773"/>
            <a:ext cx="124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Linguagem</a:t>
            </a:r>
            <a:r>
              <a:rPr lang="en-US" altLang="ko-KR" sz="1000" b="1" dirty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programação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57613" y="1360513"/>
            <a:ext cx="4102390" cy="724858"/>
            <a:chOff x="803640" y="3362835"/>
            <a:chExt cx="2059657" cy="7248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SGBD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aulas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práticas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Bases de Dados.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Suporta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propriedades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ACID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PL/</a:t>
              </a:r>
              <a:r>
                <a:rPr lang="en-US" altLang="ko-KR" sz="9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pgSQL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maioria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linguagens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middleware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PostgreSQL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17285" y="2230800"/>
            <a:ext cx="4175775" cy="586359"/>
            <a:chOff x="803640" y="3362835"/>
            <a:chExt cx="2059657" cy="586359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 com o SGBD escolhido. Suporta procedimentos de armazenamento e de querys.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JBDC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67224" y="2837912"/>
            <a:ext cx="4175775" cy="724858"/>
            <a:chOff x="803640" y="3362835"/>
            <a:chExt cx="2059657" cy="7248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Permite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eficiência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desenvolvimento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testes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aplicações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baseadas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Java.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restantes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</a:t>
              </a:r>
              <a:r>
                <a:rPr lang="en-US" altLang="ko-KR" sz="11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SpringBoot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79505" y="4255747"/>
            <a:ext cx="4376772" cy="551259"/>
            <a:chOff x="803640" y="3362835"/>
            <a:chExt cx="2059657" cy="657611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0"/>
              <a:ext cx="2059657" cy="440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bastante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popular com a qual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elementos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grupo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sentem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confortáveis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outras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31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E1FF583-BF97-487E-ADB6-36E5EE962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6" y="1391871"/>
            <a:ext cx="432679" cy="480755"/>
          </a:xfrm>
          <a:prstGeom prst="rect">
            <a:avLst/>
          </a:prstGeom>
        </p:spPr>
      </p:pic>
      <p:pic>
        <p:nvPicPr>
          <p:cNvPr id="41" name="Imagem 40" descr="Logotipo, nome da empresa&#10;&#10;Descrição gerada automaticamente">
            <a:extLst>
              <a:ext uri="{FF2B5EF4-FFF2-40B4-BE49-F238E27FC236}">
                <a16:creationId xmlns:a16="http://schemas.microsoft.com/office/drawing/2014/main" id="{4BA39589-E4F5-4965-96FF-76D0E6C6A0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9" b="5653"/>
          <a:stretch/>
        </p:blipFill>
        <p:spPr>
          <a:xfrm>
            <a:off x="2121356" y="1902589"/>
            <a:ext cx="219662" cy="443392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21DAAB9A-AFD2-4C82-846B-E7C8EC77C711}"/>
              </a:ext>
            </a:extLst>
          </p:cNvPr>
          <p:cNvSpPr txBox="1"/>
          <p:nvPr/>
        </p:nvSpPr>
        <p:spPr>
          <a:xfrm>
            <a:off x="1987827" y="2266984"/>
            <a:ext cx="550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b="1" i="1" dirty="0">
                <a:solidFill>
                  <a:srgbClr val="FF0000"/>
                </a:solidFill>
              </a:rPr>
              <a:t>JBDC</a:t>
            </a:r>
          </a:p>
        </p:txBody>
      </p:sp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5DD5D47-6A6E-4735-B61E-A9A3EAB2D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30" y="2700149"/>
            <a:ext cx="587867" cy="308630"/>
          </a:xfrm>
          <a:prstGeom prst="rect">
            <a:avLst/>
          </a:prstGeom>
        </p:spPr>
      </p:pic>
      <p:sp>
        <p:nvSpPr>
          <p:cNvPr id="43" name="Oval 4">
            <a:extLst>
              <a:ext uri="{FF2B5EF4-FFF2-40B4-BE49-F238E27FC236}">
                <a16:creationId xmlns:a16="http://schemas.microsoft.com/office/drawing/2014/main" id="{F5D9E392-C054-4DC8-B7DA-4539C9ACDAD3}"/>
              </a:ext>
            </a:extLst>
          </p:cNvPr>
          <p:cNvSpPr/>
          <p:nvPr/>
        </p:nvSpPr>
        <p:spPr>
          <a:xfrm>
            <a:off x="287457" y="3678314"/>
            <a:ext cx="861271" cy="8496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13820AF9-6B1B-4F49-A67C-215EB8DB87DD}"/>
              </a:ext>
            </a:extLst>
          </p:cNvPr>
          <p:cNvSpPr/>
          <p:nvPr/>
        </p:nvSpPr>
        <p:spPr>
          <a:xfrm>
            <a:off x="724885" y="4438292"/>
            <a:ext cx="854478" cy="191238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A09D13C1-9808-479B-B4B8-C25775C2AE50}"/>
              </a:ext>
            </a:extLst>
          </p:cNvPr>
          <p:cNvSpPr txBox="1"/>
          <p:nvPr/>
        </p:nvSpPr>
        <p:spPr>
          <a:xfrm>
            <a:off x="1995612" y="3651073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autenticação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/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autorização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4" name="Group 28">
            <a:extLst>
              <a:ext uri="{FF2B5EF4-FFF2-40B4-BE49-F238E27FC236}">
                <a16:creationId xmlns:a16="http://schemas.microsoft.com/office/drawing/2014/main" id="{6E6FCD1B-30C4-4476-BA98-9C55C8E1CD8F}"/>
              </a:ext>
            </a:extLst>
          </p:cNvPr>
          <p:cNvGrpSpPr/>
          <p:nvPr/>
        </p:nvGrpSpPr>
        <p:grpSpPr>
          <a:xfrm>
            <a:off x="3041828" y="3602128"/>
            <a:ext cx="4175775" cy="586359"/>
            <a:chOff x="803640" y="3362835"/>
            <a:chExt cx="2059657" cy="586359"/>
          </a:xfrm>
        </p:grpSpPr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66689F40-CC66-469A-9459-819674A49E9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autenticação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autorização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endpoints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recurso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tokens.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30">
              <a:extLst>
                <a:ext uri="{FF2B5EF4-FFF2-40B4-BE49-F238E27FC236}">
                  <a16:creationId xmlns:a16="http://schemas.microsoft.com/office/drawing/2014/main" id="{7D9A7708-D729-4440-BC44-6D5C8A77722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OAuth 2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0" name="Imagem 39" descr="Logotipo, nome da empresa&#10;&#10;Descrição gerada automaticamente">
            <a:extLst>
              <a:ext uri="{FF2B5EF4-FFF2-40B4-BE49-F238E27FC236}">
                <a16:creationId xmlns:a16="http://schemas.microsoft.com/office/drawing/2014/main" id="{13C8419D-4278-4A27-A35A-DC9A95356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1" y="3837561"/>
            <a:ext cx="469959" cy="469959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9B47D33-DD80-41F4-AA0A-8E3F698D8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4" y="3222895"/>
            <a:ext cx="782786" cy="5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21" grpId="0"/>
      <p:bldP spid="22" grpId="0"/>
      <p:bldP spid="42" grpId="0"/>
      <p:bldP spid="43" grpId="0" animBg="1"/>
      <p:bldP spid="39" grpId="0" animBg="1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Plano de </a:t>
            </a:r>
            <a:r>
              <a:rPr lang="en-US" altLang="ko-KR" dirty="0" err="1"/>
              <a:t>desenvolvimento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2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Planeamento e divisão</a:t>
            </a:r>
            <a:r>
              <a:rPr lang="en-US" altLang="ko-KR" dirty="0"/>
              <a:t> de </a:t>
            </a:r>
            <a:r>
              <a:rPr lang="pt-PT" altLang="ko-KR" dirty="0"/>
              <a:t>tarefas</a:t>
            </a:r>
          </a:p>
        </p:txBody>
      </p:sp>
      <p:sp>
        <p:nvSpPr>
          <p:cNvPr id="4" name="Block Arc 3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Isosceles Triangle 8"/>
          <p:cNvSpPr/>
          <p:nvPr/>
        </p:nvSpPr>
        <p:spPr>
          <a:xfrm rot="16200000">
            <a:off x="1624780" y="1696040"/>
            <a:ext cx="214184" cy="25536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7"/>
          <p:cNvSpPr/>
          <p:nvPr/>
        </p:nvSpPr>
        <p:spPr>
          <a:xfrm>
            <a:off x="1612996" y="4181155"/>
            <a:ext cx="246558" cy="2465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6"/>
          <p:cNvSpPr/>
          <p:nvPr/>
        </p:nvSpPr>
        <p:spPr>
          <a:xfrm>
            <a:off x="2046869" y="2952508"/>
            <a:ext cx="235618" cy="206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0A7827-0C3C-4EFC-8F77-BBB254B61901}"/>
              </a:ext>
            </a:extLst>
          </p:cNvPr>
          <p:cNvSpPr txBox="1"/>
          <p:nvPr/>
        </p:nvSpPr>
        <p:spPr>
          <a:xfrm>
            <a:off x="1854517" y="2067694"/>
            <a:ext cx="7111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	</a:t>
            </a:r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potencializar o proveito individual sobre cada um dos aspetos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abordados durante o desenvolvimento do projeto, optou-se por não se efetuar uma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divisão predefinida das tarefas. Por este motivo, concordou-se, de forma unânime, </a:t>
            </a: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serem efetuadas partições equitativas de responsabilidades consoante o progresso do trabalho prático, as suas necessidades e segundo a linha cronológica e as </a:t>
            </a:r>
            <a:r>
              <a:rPr lang="pt-P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deadlines</a:t>
            </a:r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dela derivam.</a:t>
            </a:r>
          </a:p>
        </p:txBody>
      </p:sp>
    </p:spTree>
    <p:extLst>
      <p:ext uri="{BB962C8B-B14F-4D97-AF65-F5344CB8AC3E}">
        <p14:creationId xmlns:p14="http://schemas.microsoft.com/office/powerpoint/2010/main" val="13124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061" y="167183"/>
            <a:ext cx="7200800" cy="576064"/>
          </a:xfrm>
        </p:spPr>
        <p:txBody>
          <a:bodyPr/>
          <a:lstStyle/>
          <a:p>
            <a:r>
              <a:rPr lang="pt-PT" altLang="ko-KR" dirty="0"/>
              <a:t>Linha</a:t>
            </a:r>
            <a:r>
              <a:rPr lang="en-US" altLang="ko-KR" dirty="0"/>
              <a:t> </a:t>
            </a:r>
            <a:r>
              <a:rPr lang="pt-PT" altLang="ko-KR" dirty="0"/>
              <a:t>cronológica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531" y="4215006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" name="Oval 4"/>
          <p:cNvSpPr/>
          <p:nvPr/>
        </p:nvSpPr>
        <p:spPr>
          <a:xfrm>
            <a:off x="401368" y="413888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6" name="Oval 5"/>
          <p:cNvSpPr/>
          <p:nvPr/>
        </p:nvSpPr>
        <p:spPr>
          <a:xfrm>
            <a:off x="1100976" y="413888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7" name="Oval 6"/>
          <p:cNvSpPr/>
          <p:nvPr/>
        </p:nvSpPr>
        <p:spPr>
          <a:xfrm>
            <a:off x="1860443" y="414410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8" name="Oval 7"/>
          <p:cNvSpPr/>
          <p:nvPr/>
        </p:nvSpPr>
        <p:spPr>
          <a:xfrm>
            <a:off x="2704173" y="413888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9" name="Oval 8"/>
          <p:cNvSpPr/>
          <p:nvPr/>
        </p:nvSpPr>
        <p:spPr>
          <a:xfrm>
            <a:off x="3466607" y="416100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188710" y="1564933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1624478" y="2835314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2476414" y="223472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3232607" y="1565176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491368" y="2212933"/>
            <a:ext cx="21342" cy="192594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1949976" y="3490978"/>
            <a:ext cx="1965" cy="66079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28" idx="6"/>
            <a:endCxn id="9" idx="0"/>
          </p:cNvCxnSpPr>
          <p:nvPr/>
        </p:nvCxnSpPr>
        <p:spPr>
          <a:xfrm>
            <a:off x="3556607" y="2213176"/>
            <a:ext cx="0" cy="194783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19" idx="6"/>
            <a:endCxn id="6" idx="0"/>
          </p:cNvCxnSpPr>
          <p:nvPr/>
        </p:nvCxnSpPr>
        <p:spPr>
          <a:xfrm flipH="1">
            <a:off x="1190976" y="2882728"/>
            <a:ext cx="8695" cy="125615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stCxn id="25" idx="6"/>
            <a:endCxn id="8" idx="0"/>
          </p:cNvCxnSpPr>
          <p:nvPr/>
        </p:nvCxnSpPr>
        <p:spPr>
          <a:xfrm flipH="1">
            <a:off x="2794173" y="2882728"/>
            <a:ext cx="6241" cy="12561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61">
            <a:extLst>
              <a:ext uri="{FF2B5EF4-FFF2-40B4-BE49-F238E27FC236}">
                <a16:creationId xmlns:a16="http://schemas.microsoft.com/office/drawing/2014/main" id="{CB65BE4D-9800-4167-B704-73A490CEB638}"/>
              </a:ext>
            </a:extLst>
          </p:cNvPr>
          <p:cNvGrpSpPr/>
          <p:nvPr/>
        </p:nvGrpSpPr>
        <p:grpSpPr>
          <a:xfrm>
            <a:off x="178413" y="2885914"/>
            <a:ext cx="753380" cy="541829"/>
            <a:chOff x="-82239" y="2470652"/>
            <a:chExt cx="1239345" cy="686484"/>
          </a:xfrm>
        </p:grpSpPr>
        <p:sp>
          <p:nvSpPr>
            <p:cNvPr id="78" name="Rectangle 62">
              <a:extLst>
                <a:ext uri="{FF2B5EF4-FFF2-40B4-BE49-F238E27FC236}">
                  <a16:creationId xmlns:a16="http://schemas.microsoft.com/office/drawing/2014/main" id="{39C7EC38-8BFD-450A-9836-281B800305DF}"/>
                </a:ext>
              </a:extLst>
            </p:cNvPr>
            <p:cNvSpPr/>
            <p:nvPr/>
          </p:nvSpPr>
          <p:spPr>
            <a:xfrm>
              <a:off x="15005" y="2470652"/>
              <a:ext cx="1142101" cy="662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65">
              <a:extLst>
                <a:ext uri="{FF2B5EF4-FFF2-40B4-BE49-F238E27FC236}">
                  <a16:creationId xmlns:a16="http://schemas.microsoft.com/office/drawing/2014/main" id="{8DDABFF1-A98B-453A-A83C-F68A1A8421E3}"/>
                </a:ext>
              </a:extLst>
            </p:cNvPr>
            <p:cNvSpPr txBox="1"/>
            <p:nvPr/>
          </p:nvSpPr>
          <p:spPr>
            <a:xfrm>
              <a:off x="-82239" y="2494229"/>
              <a:ext cx="1189505" cy="662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Discussão e esboços das primeiras abordagens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875671" y="2234728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83" name="Group 61">
            <a:extLst>
              <a:ext uri="{FF2B5EF4-FFF2-40B4-BE49-F238E27FC236}">
                <a16:creationId xmlns:a16="http://schemas.microsoft.com/office/drawing/2014/main" id="{8B11D17D-91E2-46DC-8276-6AEFCC84B75C}"/>
              </a:ext>
            </a:extLst>
          </p:cNvPr>
          <p:cNvGrpSpPr/>
          <p:nvPr/>
        </p:nvGrpSpPr>
        <p:grpSpPr>
          <a:xfrm>
            <a:off x="812748" y="3444180"/>
            <a:ext cx="707000" cy="329378"/>
            <a:chOff x="600902" y="2551347"/>
            <a:chExt cx="848760" cy="509775"/>
          </a:xfrm>
        </p:grpSpPr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A156633D-72D2-4370-B441-3ABA9BA0A230}"/>
                </a:ext>
              </a:extLst>
            </p:cNvPr>
            <p:cNvSpPr/>
            <p:nvPr/>
          </p:nvSpPr>
          <p:spPr>
            <a:xfrm>
              <a:off x="721310" y="2551347"/>
              <a:ext cx="646202" cy="426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5" name="TextBox 65">
              <a:extLst>
                <a:ext uri="{FF2B5EF4-FFF2-40B4-BE49-F238E27FC236}">
                  <a16:creationId xmlns:a16="http://schemas.microsoft.com/office/drawing/2014/main" id="{41F5AAB3-CD4A-423A-A824-D8E7BBE411B4}"/>
                </a:ext>
              </a:extLst>
            </p:cNvPr>
            <p:cNvSpPr txBox="1"/>
            <p:nvPr/>
          </p:nvSpPr>
          <p:spPr>
            <a:xfrm>
              <a:off x="600902" y="2584779"/>
              <a:ext cx="848760" cy="47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Desenho do modelo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2" name="Group 61">
            <a:extLst>
              <a:ext uri="{FF2B5EF4-FFF2-40B4-BE49-F238E27FC236}">
                <a16:creationId xmlns:a16="http://schemas.microsoft.com/office/drawing/2014/main" id="{E046E5A5-7EFE-420C-8629-68095A44C5EA}"/>
              </a:ext>
            </a:extLst>
          </p:cNvPr>
          <p:cNvGrpSpPr/>
          <p:nvPr/>
        </p:nvGrpSpPr>
        <p:grpSpPr>
          <a:xfrm>
            <a:off x="1479222" y="3729727"/>
            <a:ext cx="1131765" cy="361488"/>
            <a:chOff x="-282214" y="2556881"/>
            <a:chExt cx="1160930" cy="372349"/>
          </a:xfrm>
        </p:grpSpPr>
        <p:sp>
          <p:nvSpPr>
            <p:cNvPr id="93" name="Rectangle 62">
              <a:extLst>
                <a:ext uri="{FF2B5EF4-FFF2-40B4-BE49-F238E27FC236}">
                  <a16:creationId xmlns:a16="http://schemas.microsoft.com/office/drawing/2014/main" id="{B9566A3C-55A6-4CA9-8475-CEBEF2E08B9E}"/>
                </a:ext>
              </a:extLst>
            </p:cNvPr>
            <p:cNvSpPr/>
            <p:nvPr/>
          </p:nvSpPr>
          <p:spPr>
            <a:xfrm>
              <a:off x="-200338" y="2562383"/>
              <a:ext cx="986445" cy="366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TextBox 65">
              <a:extLst>
                <a:ext uri="{FF2B5EF4-FFF2-40B4-BE49-F238E27FC236}">
                  <a16:creationId xmlns:a16="http://schemas.microsoft.com/office/drawing/2014/main" id="{00C859B6-E2D8-4E0D-8610-FC25353D465E}"/>
                </a:ext>
              </a:extLst>
            </p:cNvPr>
            <p:cNvSpPr txBox="1"/>
            <p:nvPr/>
          </p:nvSpPr>
          <p:spPr>
            <a:xfrm>
              <a:off x="-282214" y="2556881"/>
              <a:ext cx="1160930" cy="331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Investigação sobre as tecnologias a utilizar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0" name="Group 61">
            <a:extLst>
              <a:ext uri="{FF2B5EF4-FFF2-40B4-BE49-F238E27FC236}">
                <a16:creationId xmlns:a16="http://schemas.microsoft.com/office/drawing/2014/main" id="{E6D6CA44-D845-413E-935D-26A5E69E83BE}"/>
              </a:ext>
            </a:extLst>
          </p:cNvPr>
          <p:cNvGrpSpPr/>
          <p:nvPr/>
        </p:nvGrpSpPr>
        <p:grpSpPr>
          <a:xfrm>
            <a:off x="2377208" y="3416729"/>
            <a:ext cx="999929" cy="356909"/>
            <a:chOff x="-29740" y="2548541"/>
            <a:chExt cx="1333345" cy="484990"/>
          </a:xfrm>
        </p:grpSpPr>
        <p:sp>
          <p:nvSpPr>
            <p:cNvPr id="101" name="Rectangle 62">
              <a:extLst>
                <a:ext uri="{FF2B5EF4-FFF2-40B4-BE49-F238E27FC236}">
                  <a16:creationId xmlns:a16="http://schemas.microsoft.com/office/drawing/2014/main" id="{7FCF8E38-4FC3-4B16-BFD2-0393A4CD3E3E}"/>
                </a:ext>
              </a:extLst>
            </p:cNvPr>
            <p:cNvSpPr/>
            <p:nvPr/>
          </p:nvSpPr>
          <p:spPr>
            <a:xfrm>
              <a:off x="30393" y="2548541"/>
              <a:ext cx="1068648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2" name="TextBox 65">
              <a:extLst>
                <a:ext uri="{FF2B5EF4-FFF2-40B4-BE49-F238E27FC236}">
                  <a16:creationId xmlns:a16="http://schemas.microsoft.com/office/drawing/2014/main" id="{F6178537-D3D8-48FD-B378-6BED821B1ED4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apresentação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61">
            <a:extLst>
              <a:ext uri="{FF2B5EF4-FFF2-40B4-BE49-F238E27FC236}">
                <a16:creationId xmlns:a16="http://schemas.microsoft.com/office/drawing/2014/main" id="{7CAFF26A-FDE2-4D81-A35D-2255F3973488}"/>
              </a:ext>
            </a:extLst>
          </p:cNvPr>
          <p:cNvGrpSpPr/>
          <p:nvPr/>
        </p:nvGrpSpPr>
        <p:grpSpPr>
          <a:xfrm>
            <a:off x="3083278" y="2900911"/>
            <a:ext cx="1061565" cy="378985"/>
            <a:chOff x="-29740" y="2548541"/>
            <a:chExt cx="1338743" cy="484990"/>
          </a:xfrm>
        </p:grpSpPr>
        <p:sp>
          <p:nvSpPr>
            <p:cNvPr id="108" name="Rectangle 62">
              <a:extLst>
                <a:ext uri="{FF2B5EF4-FFF2-40B4-BE49-F238E27FC236}">
                  <a16:creationId xmlns:a16="http://schemas.microsoft.com/office/drawing/2014/main" id="{43ED5381-9520-4EA2-9F37-A646E5B41EFF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9" name="TextBox 65">
              <a:extLst>
                <a:ext uri="{FF2B5EF4-FFF2-40B4-BE49-F238E27FC236}">
                  <a16:creationId xmlns:a16="http://schemas.microsoft.com/office/drawing/2014/main" id="{6F8B1540-266D-4ECC-8C48-DC40ABC1D36F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Estruturação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camada de dados</a:t>
              </a: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1C819B11-5C6F-4681-A4DA-91DB957C1691}"/>
              </a:ext>
            </a:extLst>
          </p:cNvPr>
          <p:cNvSpPr/>
          <p:nvPr/>
        </p:nvSpPr>
        <p:spPr>
          <a:xfrm>
            <a:off x="4312800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1" name="AutoShape 92">
            <a:extLst>
              <a:ext uri="{FF2B5EF4-FFF2-40B4-BE49-F238E27FC236}">
                <a16:creationId xmlns:a16="http://schemas.microsoft.com/office/drawing/2014/main" id="{4021D95C-5424-4355-B5C2-53B2B13D3A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066847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2" name="Straight Connector 33">
            <a:extLst>
              <a:ext uri="{FF2B5EF4-FFF2-40B4-BE49-F238E27FC236}">
                <a16:creationId xmlns:a16="http://schemas.microsoft.com/office/drawing/2014/main" id="{7E5CDD39-596F-4C4E-9904-4C80155E0C4C}"/>
              </a:ext>
            </a:extLst>
          </p:cNvPr>
          <p:cNvCxnSpPr>
            <a:cxnSpLocks/>
            <a:stCxn id="111" idx="6"/>
            <a:endCxn id="110" idx="0"/>
          </p:cNvCxnSpPr>
          <p:nvPr/>
        </p:nvCxnSpPr>
        <p:spPr>
          <a:xfrm>
            <a:off x="4390847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61">
            <a:extLst>
              <a:ext uri="{FF2B5EF4-FFF2-40B4-BE49-F238E27FC236}">
                <a16:creationId xmlns:a16="http://schemas.microsoft.com/office/drawing/2014/main" id="{AEAA73CD-3E5C-4CBC-8A1D-B7B147C455E1}"/>
              </a:ext>
            </a:extLst>
          </p:cNvPr>
          <p:cNvGrpSpPr/>
          <p:nvPr/>
        </p:nvGrpSpPr>
        <p:grpSpPr>
          <a:xfrm>
            <a:off x="3930810" y="3392485"/>
            <a:ext cx="1061565" cy="487986"/>
            <a:chOff x="-29740" y="2548541"/>
            <a:chExt cx="1338743" cy="484990"/>
          </a:xfrm>
        </p:grpSpPr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C57CF257-7E76-45CA-A447-226A0C52C26D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5" name="TextBox 65">
              <a:extLst>
                <a:ext uri="{FF2B5EF4-FFF2-40B4-BE49-F238E27FC236}">
                  <a16:creationId xmlns:a16="http://schemas.microsoft.com/office/drawing/2014/main" id="{809A8845-1669-4222-82C1-39DD29F3902E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camada de lógica de negócio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BD452451-B2CA-4B8B-A15C-883F65960E12}"/>
              </a:ext>
            </a:extLst>
          </p:cNvPr>
          <p:cNvSpPr/>
          <p:nvPr/>
        </p:nvSpPr>
        <p:spPr>
          <a:xfrm>
            <a:off x="5156777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8" name="AutoShape 92">
            <a:extLst>
              <a:ext uri="{FF2B5EF4-FFF2-40B4-BE49-F238E27FC236}">
                <a16:creationId xmlns:a16="http://schemas.microsoft.com/office/drawing/2014/main" id="{0707F6D3-E710-460C-8FBB-BD327A4970F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901086" y="1562555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9" name="Straight Connector 31">
            <a:extLst>
              <a:ext uri="{FF2B5EF4-FFF2-40B4-BE49-F238E27FC236}">
                <a16:creationId xmlns:a16="http://schemas.microsoft.com/office/drawing/2014/main" id="{9F70CBA8-FE67-4E78-8185-C9E65EF5FB22}"/>
              </a:ext>
            </a:extLst>
          </p:cNvPr>
          <p:cNvCxnSpPr>
            <a:cxnSpLocks/>
            <a:stCxn id="118" idx="6"/>
            <a:endCxn id="117" idx="0"/>
          </p:cNvCxnSpPr>
          <p:nvPr/>
        </p:nvCxnSpPr>
        <p:spPr>
          <a:xfrm>
            <a:off x="5225086" y="2210555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61">
            <a:extLst>
              <a:ext uri="{FF2B5EF4-FFF2-40B4-BE49-F238E27FC236}">
                <a16:creationId xmlns:a16="http://schemas.microsoft.com/office/drawing/2014/main" id="{733FBFE7-E10E-41AA-A20F-454C1648F4C9}"/>
              </a:ext>
            </a:extLst>
          </p:cNvPr>
          <p:cNvGrpSpPr/>
          <p:nvPr/>
        </p:nvGrpSpPr>
        <p:grpSpPr>
          <a:xfrm>
            <a:off x="4763741" y="2852158"/>
            <a:ext cx="1096831" cy="487986"/>
            <a:chOff x="-74214" y="2548541"/>
            <a:chExt cx="1383217" cy="484990"/>
          </a:xfrm>
        </p:grpSpPr>
        <p:sp>
          <p:nvSpPr>
            <p:cNvPr id="123" name="Rectangle 62">
              <a:extLst>
                <a:ext uri="{FF2B5EF4-FFF2-40B4-BE49-F238E27FC236}">
                  <a16:creationId xmlns:a16="http://schemas.microsoft.com/office/drawing/2014/main" id="{AC24EAE2-C1AE-42F6-84F7-3E44A63D059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4" name="TextBox 65">
              <a:extLst>
                <a:ext uri="{FF2B5EF4-FFF2-40B4-BE49-F238E27FC236}">
                  <a16:creationId xmlns:a16="http://schemas.microsoft.com/office/drawing/2014/main" id="{128BC030-290A-4601-B730-EF9591678FFB}"/>
                </a:ext>
              </a:extLst>
            </p:cNvPr>
            <p:cNvSpPr txBox="1"/>
            <p:nvPr/>
          </p:nvSpPr>
          <p:spPr>
            <a:xfrm>
              <a:off x="-74214" y="2575568"/>
              <a:ext cx="1333345" cy="30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REST API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8" name="Imagem 147">
            <a:extLst>
              <a:ext uri="{FF2B5EF4-FFF2-40B4-BE49-F238E27FC236}">
                <a16:creationId xmlns:a16="http://schemas.microsoft.com/office/drawing/2014/main" id="{CF8B35B8-6584-4C12-8349-8C73E4DCE3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525" y="2376488"/>
            <a:ext cx="485928" cy="3302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0918-830F-4763-A006-91E2E1A8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79" y="2957533"/>
            <a:ext cx="403561" cy="4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D9AEA9-65B9-4B8C-BBF6-32EF128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4" y="2376488"/>
            <a:ext cx="401526" cy="4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instorm, ceative, discussion, group, light bulb, solve, think icon -  Download on Iconfinder">
            <a:extLst>
              <a:ext uri="{FF2B5EF4-FFF2-40B4-BE49-F238E27FC236}">
                <a16:creationId xmlns:a16="http://schemas.microsoft.com/office/drawing/2014/main" id="{71862191-AC10-4991-A4DB-C7450AA6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8" y="1622476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D05F106-5AED-40D2-9B0A-0E673CA1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96" y="1700664"/>
            <a:ext cx="394888" cy="3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4FE8060-0D0F-4B5D-B34A-BD9C5ED9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09" y="1714184"/>
            <a:ext cx="362961" cy="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8432BF6-2D01-498D-9B86-EAC9845D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12" y="2304891"/>
            <a:ext cx="461898" cy="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6F3207B8-CD97-4EE6-8450-2450A30F5E1A}"/>
              </a:ext>
            </a:extLst>
          </p:cNvPr>
          <p:cNvSpPr/>
          <p:nvPr/>
        </p:nvSpPr>
        <p:spPr>
          <a:xfrm>
            <a:off x="5959569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77" name="AutoShape 92">
            <a:extLst>
              <a:ext uri="{FF2B5EF4-FFF2-40B4-BE49-F238E27FC236}">
                <a16:creationId xmlns:a16="http://schemas.microsoft.com/office/drawing/2014/main" id="{4B1A7E6E-DC26-4280-9388-5C91BFD2C2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713616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78" name="Straight Connector 33">
            <a:extLst>
              <a:ext uri="{FF2B5EF4-FFF2-40B4-BE49-F238E27FC236}">
                <a16:creationId xmlns:a16="http://schemas.microsoft.com/office/drawing/2014/main" id="{E4A4D7AF-5D42-43A0-91BA-4A4927C93460}"/>
              </a:ext>
            </a:extLst>
          </p:cNvPr>
          <p:cNvCxnSpPr>
            <a:cxnSpLocks/>
            <a:stCxn id="177" idx="6"/>
            <a:endCxn id="176" idx="0"/>
          </p:cNvCxnSpPr>
          <p:nvPr/>
        </p:nvCxnSpPr>
        <p:spPr>
          <a:xfrm>
            <a:off x="6037616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5FAC474-24C9-4CDC-A55D-B843D624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09" y="2375720"/>
            <a:ext cx="366013" cy="3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61">
            <a:extLst>
              <a:ext uri="{FF2B5EF4-FFF2-40B4-BE49-F238E27FC236}">
                <a16:creationId xmlns:a16="http://schemas.microsoft.com/office/drawing/2014/main" id="{075F1A0C-673A-4015-9FD1-0487303EB3E7}"/>
              </a:ext>
            </a:extLst>
          </p:cNvPr>
          <p:cNvGrpSpPr/>
          <p:nvPr/>
        </p:nvGrpSpPr>
        <p:grpSpPr>
          <a:xfrm>
            <a:off x="5520926" y="3342097"/>
            <a:ext cx="1124109" cy="487986"/>
            <a:chOff x="-108614" y="2548541"/>
            <a:chExt cx="1417617" cy="484990"/>
          </a:xfrm>
        </p:grpSpPr>
        <p:sp>
          <p:nvSpPr>
            <p:cNvPr id="183" name="Rectangle 62">
              <a:extLst>
                <a:ext uri="{FF2B5EF4-FFF2-40B4-BE49-F238E27FC236}">
                  <a16:creationId xmlns:a16="http://schemas.microsoft.com/office/drawing/2014/main" id="{E6597859-D044-4D70-9599-ACA19F215D12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4" name="TextBox 65">
              <a:extLst>
                <a:ext uri="{FF2B5EF4-FFF2-40B4-BE49-F238E27FC236}">
                  <a16:creationId xmlns:a16="http://schemas.microsoft.com/office/drawing/2014/main" id="{AC4F6BC1-D948-4D9C-9A56-681EF2819BE0}"/>
                </a:ext>
              </a:extLst>
            </p:cNvPr>
            <p:cNvSpPr txBox="1"/>
            <p:nvPr/>
          </p:nvSpPr>
          <p:spPr>
            <a:xfrm>
              <a:off x="-108614" y="257572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de mecanismos de segurança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FC67C699-543C-44C2-981C-0F3E89522C1D}"/>
              </a:ext>
            </a:extLst>
          </p:cNvPr>
          <p:cNvSpPr/>
          <p:nvPr/>
        </p:nvSpPr>
        <p:spPr>
          <a:xfrm>
            <a:off x="6776446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89" name="AutoShape 92">
            <a:extLst>
              <a:ext uri="{FF2B5EF4-FFF2-40B4-BE49-F238E27FC236}">
                <a16:creationId xmlns:a16="http://schemas.microsoft.com/office/drawing/2014/main" id="{2BE3F62F-1066-44DF-83A2-FA136A6B4F5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6536460" y="2835313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90" name="Straight Connector 31">
            <a:extLst>
              <a:ext uri="{FF2B5EF4-FFF2-40B4-BE49-F238E27FC236}">
                <a16:creationId xmlns:a16="http://schemas.microsoft.com/office/drawing/2014/main" id="{AF6E63E7-A007-4370-87A2-9FE494577CB5}"/>
              </a:ext>
            </a:extLst>
          </p:cNvPr>
          <p:cNvCxnSpPr>
            <a:cxnSpLocks/>
            <a:stCxn id="189" idx="6"/>
            <a:endCxn id="188" idx="0"/>
          </p:cNvCxnSpPr>
          <p:nvPr/>
        </p:nvCxnSpPr>
        <p:spPr>
          <a:xfrm>
            <a:off x="6860460" y="3483313"/>
            <a:ext cx="5986" cy="65556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>
            <a:extLst>
              <a:ext uri="{FF2B5EF4-FFF2-40B4-BE49-F238E27FC236}">
                <a16:creationId xmlns:a16="http://schemas.microsoft.com/office/drawing/2014/main" id="{538BB896-28CD-4CC6-8174-9E2A75F4A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14"/>
          <a:stretch/>
        </p:blipFill>
        <p:spPr bwMode="auto">
          <a:xfrm>
            <a:off x="6603302" y="2922525"/>
            <a:ext cx="482102" cy="4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angle 62">
            <a:extLst>
              <a:ext uri="{FF2B5EF4-FFF2-40B4-BE49-F238E27FC236}">
                <a16:creationId xmlns:a16="http://schemas.microsoft.com/office/drawing/2014/main" id="{74B43EAC-3D47-48DB-A7FE-4A169E893E2E}"/>
              </a:ext>
            </a:extLst>
          </p:cNvPr>
          <p:cNvSpPr/>
          <p:nvPr/>
        </p:nvSpPr>
        <p:spPr>
          <a:xfrm>
            <a:off x="6804235" y="3684941"/>
            <a:ext cx="1060245" cy="24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00" name="Group 61">
            <a:extLst>
              <a:ext uri="{FF2B5EF4-FFF2-40B4-BE49-F238E27FC236}">
                <a16:creationId xmlns:a16="http://schemas.microsoft.com/office/drawing/2014/main" id="{7BD7BEC8-015A-4BAE-A527-B438A82BC85B}"/>
              </a:ext>
            </a:extLst>
          </p:cNvPr>
          <p:cNvGrpSpPr/>
          <p:nvPr/>
        </p:nvGrpSpPr>
        <p:grpSpPr>
          <a:xfrm>
            <a:off x="6247308" y="3618745"/>
            <a:ext cx="1374131" cy="492217"/>
            <a:chOff x="-74215" y="2548541"/>
            <a:chExt cx="1732921" cy="484990"/>
          </a:xfrm>
        </p:grpSpPr>
        <p:sp>
          <p:nvSpPr>
            <p:cNvPr id="201" name="Rectangle 62">
              <a:extLst>
                <a:ext uri="{FF2B5EF4-FFF2-40B4-BE49-F238E27FC236}">
                  <a16:creationId xmlns:a16="http://schemas.microsoft.com/office/drawing/2014/main" id="{A3E34214-8D65-4B31-BDE8-04FDDDE93AE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2" name="TextBox 65">
              <a:extLst>
                <a:ext uri="{FF2B5EF4-FFF2-40B4-BE49-F238E27FC236}">
                  <a16:creationId xmlns:a16="http://schemas.microsoft.com/office/drawing/2014/main" id="{5083AB61-A28F-41F9-986B-CF4DB0F6C3DA}"/>
                </a:ext>
              </a:extLst>
            </p:cNvPr>
            <p:cNvSpPr txBox="1"/>
            <p:nvPr/>
          </p:nvSpPr>
          <p:spPr>
            <a:xfrm>
              <a:off x="-74215" y="2575568"/>
              <a:ext cx="1732921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Melhoria da robustez e da capacidade informativa da aplicação </a:t>
              </a:r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F43B4E32-418E-4A4F-AC53-1A880D2D1653}"/>
              </a:ext>
            </a:extLst>
          </p:cNvPr>
          <p:cNvSpPr/>
          <p:nvPr/>
        </p:nvSpPr>
        <p:spPr>
          <a:xfrm>
            <a:off x="7621440" y="412721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08" name="AutoShape 92">
            <a:extLst>
              <a:ext uri="{FF2B5EF4-FFF2-40B4-BE49-F238E27FC236}">
                <a16:creationId xmlns:a16="http://schemas.microsoft.com/office/drawing/2014/main" id="{63658ADA-72DD-448E-9AE4-33E12FED993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375487" y="219141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09" name="Straight Connector 33">
            <a:extLst>
              <a:ext uri="{FF2B5EF4-FFF2-40B4-BE49-F238E27FC236}">
                <a16:creationId xmlns:a16="http://schemas.microsoft.com/office/drawing/2014/main" id="{949C111A-15B0-47B3-86C1-C20F799C46EE}"/>
              </a:ext>
            </a:extLst>
          </p:cNvPr>
          <p:cNvCxnSpPr>
            <a:cxnSpLocks/>
            <a:stCxn id="208" idx="6"/>
            <a:endCxn id="207" idx="0"/>
          </p:cNvCxnSpPr>
          <p:nvPr/>
        </p:nvCxnSpPr>
        <p:spPr>
          <a:xfrm>
            <a:off x="7699487" y="2839418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>
            <a:extLst>
              <a:ext uri="{FF2B5EF4-FFF2-40B4-BE49-F238E27FC236}">
                <a16:creationId xmlns:a16="http://schemas.microsoft.com/office/drawing/2014/main" id="{7EC8589A-7F1C-4AEB-BBA4-B6E572D2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35" y="2390246"/>
            <a:ext cx="262564" cy="2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Oval 218">
            <a:extLst>
              <a:ext uri="{FF2B5EF4-FFF2-40B4-BE49-F238E27FC236}">
                <a16:creationId xmlns:a16="http://schemas.microsoft.com/office/drawing/2014/main" id="{9EA6AAF7-B9F7-4749-BB2C-DE530ABCCA14}"/>
              </a:ext>
            </a:extLst>
          </p:cNvPr>
          <p:cNvSpPr/>
          <p:nvPr/>
        </p:nvSpPr>
        <p:spPr>
          <a:xfrm>
            <a:off x="8458900" y="413347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20" name="AutoShape 92">
            <a:extLst>
              <a:ext uri="{FF2B5EF4-FFF2-40B4-BE49-F238E27FC236}">
                <a16:creationId xmlns:a16="http://schemas.microsoft.com/office/drawing/2014/main" id="{E5132E5E-8964-40B4-BE43-D0CB87DE311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8203209" y="1557149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21" name="Straight Connector 31">
            <a:extLst>
              <a:ext uri="{FF2B5EF4-FFF2-40B4-BE49-F238E27FC236}">
                <a16:creationId xmlns:a16="http://schemas.microsoft.com/office/drawing/2014/main" id="{F4803D2C-F858-4FD2-A613-A6E380122F91}"/>
              </a:ext>
            </a:extLst>
          </p:cNvPr>
          <p:cNvCxnSpPr>
            <a:cxnSpLocks/>
            <a:stCxn id="220" idx="6"/>
            <a:endCxn id="219" idx="0"/>
          </p:cNvCxnSpPr>
          <p:nvPr/>
        </p:nvCxnSpPr>
        <p:spPr>
          <a:xfrm>
            <a:off x="8527209" y="2205149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61">
            <a:extLst>
              <a:ext uri="{FF2B5EF4-FFF2-40B4-BE49-F238E27FC236}">
                <a16:creationId xmlns:a16="http://schemas.microsoft.com/office/drawing/2014/main" id="{2557D834-87A2-4E5D-9D73-447DE21C2405}"/>
              </a:ext>
            </a:extLst>
          </p:cNvPr>
          <p:cNvGrpSpPr/>
          <p:nvPr/>
        </p:nvGrpSpPr>
        <p:grpSpPr>
          <a:xfrm>
            <a:off x="8150188" y="2729105"/>
            <a:ext cx="857701" cy="754207"/>
            <a:chOff x="-74214" y="2548541"/>
            <a:chExt cx="1613647" cy="407792"/>
          </a:xfrm>
        </p:grpSpPr>
        <p:sp>
          <p:nvSpPr>
            <p:cNvPr id="224" name="Rectangle 62">
              <a:extLst>
                <a:ext uri="{FF2B5EF4-FFF2-40B4-BE49-F238E27FC236}">
                  <a16:creationId xmlns:a16="http://schemas.microsoft.com/office/drawing/2014/main" id="{371A173E-F62A-4F2D-914B-1C927C277FA0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TextBox 65">
              <a:extLst>
                <a:ext uri="{FF2B5EF4-FFF2-40B4-BE49-F238E27FC236}">
                  <a16:creationId xmlns:a16="http://schemas.microsoft.com/office/drawing/2014/main" id="{BB231F28-ADEA-4897-B28C-073E78C9F90E}"/>
                </a:ext>
              </a:extLst>
            </p:cNvPr>
            <p:cNvSpPr txBox="1"/>
            <p:nvPr/>
          </p:nvSpPr>
          <p:spPr>
            <a:xfrm>
              <a:off x="-74214" y="2575568"/>
              <a:ext cx="1613647" cy="38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camada de cliente (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website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 - opcional</a:t>
              </a:r>
            </a:p>
          </p:txBody>
        </p:sp>
      </p:grpSp>
      <p:sp>
        <p:nvSpPr>
          <p:cNvPr id="1043" name="CaixaDeTexto 1042">
            <a:extLst>
              <a:ext uri="{FF2B5EF4-FFF2-40B4-BE49-F238E27FC236}">
                <a16:creationId xmlns:a16="http://schemas.microsoft.com/office/drawing/2014/main" id="{8D03B409-8C1F-484C-A8CF-28ACE3EAB450}"/>
              </a:ext>
            </a:extLst>
          </p:cNvPr>
          <p:cNvSpPr txBox="1"/>
          <p:nvPr/>
        </p:nvSpPr>
        <p:spPr>
          <a:xfrm>
            <a:off x="112338" y="4362853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03/04/2021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A1D48ADD-EB99-4334-A3E1-5F3F8EA5F67A}"/>
              </a:ext>
            </a:extLst>
          </p:cNvPr>
          <p:cNvSpPr txBox="1"/>
          <p:nvPr/>
        </p:nvSpPr>
        <p:spPr>
          <a:xfrm>
            <a:off x="905735" y="436437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2653CDA5-28B5-491C-A58B-0706E5751086}"/>
              </a:ext>
            </a:extLst>
          </p:cNvPr>
          <p:cNvSpPr txBox="1"/>
          <p:nvPr/>
        </p:nvSpPr>
        <p:spPr>
          <a:xfrm>
            <a:off x="1624478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07/04/2021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A7DEB2F-E9F7-49AA-8074-D2B1FE86BA6C}"/>
              </a:ext>
            </a:extLst>
          </p:cNvPr>
          <p:cNvSpPr txBox="1"/>
          <p:nvPr/>
        </p:nvSpPr>
        <p:spPr>
          <a:xfrm>
            <a:off x="2496363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CFEF67BD-1EED-4E2F-A645-3EA72999C34C}"/>
              </a:ext>
            </a:extLst>
          </p:cNvPr>
          <p:cNvSpPr txBox="1"/>
          <p:nvPr/>
        </p:nvSpPr>
        <p:spPr>
          <a:xfrm>
            <a:off x="3254305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29/04/2021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1998DF4-17CD-40B3-85EC-17C782603D6D}"/>
              </a:ext>
            </a:extLst>
          </p:cNvPr>
          <p:cNvSpPr txBox="1"/>
          <p:nvPr/>
        </p:nvSpPr>
        <p:spPr>
          <a:xfrm>
            <a:off x="4086991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616CDA4D-27CF-4DFC-8935-42CF07BF8424}"/>
              </a:ext>
            </a:extLst>
          </p:cNvPr>
          <p:cNvSpPr txBox="1"/>
          <p:nvPr/>
        </p:nvSpPr>
        <p:spPr>
          <a:xfrm>
            <a:off x="4939436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9DD360E8-FA42-4401-8DF7-10FFD5360F63}"/>
              </a:ext>
            </a:extLst>
          </p:cNvPr>
          <p:cNvSpPr txBox="1"/>
          <p:nvPr/>
        </p:nvSpPr>
        <p:spPr>
          <a:xfrm>
            <a:off x="5733171" y="4370027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13/05/2021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69213031-4231-4B96-9BE1-D1B546A84D31}"/>
              </a:ext>
            </a:extLst>
          </p:cNvPr>
          <p:cNvSpPr txBox="1"/>
          <p:nvPr/>
        </p:nvSpPr>
        <p:spPr>
          <a:xfrm>
            <a:off x="6543706" y="436888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2D423F37-2C48-4691-9563-C99DDDB0C3BB}"/>
              </a:ext>
            </a:extLst>
          </p:cNvPr>
          <p:cNvSpPr txBox="1"/>
          <p:nvPr/>
        </p:nvSpPr>
        <p:spPr>
          <a:xfrm>
            <a:off x="7398395" y="43616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17/05/2021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E8D99715-1D4C-4ED9-9844-802D3F271CED}"/>
              </a:ext>
            </a:extLst>
          </p:cNvPr>
          <p:cNvSpPr txBox="1"/>
          <p:nvPr/>
        </p:nvSpPr>
        <p:spPr>
          <a:xfrm>
            <a:off x="8222764" y="4356274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196081E-E2D1-4CFF-BFDB-BADE3C2E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9" y="2340633"/>
            <a:ext cx="230815" cy="23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DB37D3C-C157-4067-988A-44880C5F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50" y="1649210"/>
            <a:ext cx="465118" cy="4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61">
            <a:extLst>
              <a:ext uri="{FF2B5EF4-FFF2-40B4-BE49-F238E27FC236}">
                <a16:creationId xmlns:a16="http://schemas.microsoft.com/office/drawing/2014/main" id="{930BF3AB-745B-4DAB-9616-7F788CE4BCB6}"/>
              </a:ext>
            </a:extLst>
          </p:cNvPr>
          <p:cNvGrpSpPr/>
          <p:nvPr/>
        </p:nvGrpSpPr>
        <p:grpSpPr>
          <a:xfrm>
            <a:off x="7222097" y="3234042"/>
            <a:ext cx="954780" cy="490299"/>
            <a:chOff x="-63195" y="2548541"/>
            <a:chExt cx="1796288" cy="313555"/>
          </a:xfrm>
          <a:solidFill>
            <a:schemeClr val="bg1"/>
          </a:solidFill>
        </p:grpSpPr>
        <p:sp>
          <p:nvSpPr>
            <p:cNvPr id="217" name="Rectangle 62">
              <a:extLst>
                <a:ext uri="{FF2B5EF4-FFF2-40B4-BE49-F238E27FC236}">
                  <a16:creationId xmlns:a16="http://schemas.microsoft.com/office/drawing/2014/main" id="{F78369D6-0EB2-4DA3-952A-FB8EE15E58DD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8" name="TextBox 65">
              <a:extLst>
                <a:ext uri="{FF2B5EF4-FFF2-40B4-BE49-F238E27FC236}">
                  <a16:creationId xmlns:a16="http://schemas.microsoft.com/office/drawing/2014/main" id="{5C174526-553C-4EB5-960C-5DB84B2EE104}"/>
                </a:ext>
              </a:extLst>
            </p:cNvPr>
            <p:cNvSpPr txBox="1"/>
            <p:nvPr/>
          </p:nvSpPr>
          <p:spPr>
            <a:xfrm>
              <a:off x="-63195" y="2587759"/>
              <a:ext cx="1796288" cy="2657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Realização de testes unitários e documentação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000"/>
                            </p:stCondLst>
                            <p:childTnLst>
                              <p:par>
                                <p:cTn id="1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000"/>
                            </p:stCondLst>
                            <p:childTnLst>
                              <p:par>
                                <p:cTn id="17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 animBg="1"/>
      <p:bldP spid="22" grpId="0" animBg="1"/>
      <p:bldP spid="25" grpId="0" animBg="1"/>
      <p:bldP spid="28" grpId="0" animBg="1"/>
      <p:bldP spid="19" grpId="0" animBg="1"/>
      <p:bldP spid="111" grpId="0" animBg="1"/>
      <p:bldP spid="118" grpId="0" animBg="1"/>
      <p:bldP spid="177" grpId="0" animBg="1"/>
      <p:bldP spid="189" grpId="0" animBg="1"/>
      <p:bldP spid="208" grpId="0" animBg="1"/>
      <p:bldP spid="2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CC94C39-1F5B-44CE-9619-662C70097C0B}"/>
              </a:ext>
            </a:extLst>
          </p:cNvPr>
          <p:cNvSpPr txBox="1"/>
          <p:nvPr/>
        </p:nvSpPr>
        <p:spPr>
          <a:xfrm>
            <a:off x="4067944" y="220241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Plano de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apresentação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27741" y="1198228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42C59A02-EA81-45A9-806B-41718FDF67C7}"/>
              </a:ext>
            </a:extLst>
          </p:cNvPr>
          <p:cNvSpPr/>
          <p:nvPr/>
        </p:nvSpPr>
        <p:spPr>
          <a:xfrm>
            <a:off x="2750175" y="1975133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62AE693E-4B33-4094-834C-959A6B342FD0}"/>
              </a:ext>
            </a:extLst>
          </p:cNvPr>
          <p:cNvSpPr/>
          <p:nvPr/>
        </p:nvSpPr>
        <p:spPr>
          <a:xfrm>
            <a:off x="2252828" y="2775061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EE4DCDBA-1425-49EB-B59B-5528606465DA}"/>
              </a:ext>
            </a:extLst>
          </p:cNvPr>
          <p:cNvSpPr/>
          <p:nvPr/>
        </p:nvSpPr>
        <p:spPr>
          <a:xfrm>
            <a:off x="1795761" y="3537899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46FED77B-2745-4F27-BE2B-A77D8EFEBB8C}"/>
              </a:ext>
            </a:extLst>
          </p:cNvPr>
          <p:cNvSpPr/>
          <p:nvPr/>
        </p:nvSpPr>
        <p:spPr>
          <a:xfrm>
            <a:off x="1331640" y="4296782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C25522-00D8-477A-88A4-680D27AA4DB4}"/>
              </a:ext>
            </a:extLst>
          </p:cNvPr>
          <p:cNvSpPr txBox="1"/>
          <p:nvPr/>
        </p:nvSpPr>
        <p:spPr>
          <a:xfrm>
            <a:off x="3875813" y="1354097"/>
            <a:ext cx="220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Membros da equipa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47144F-C25D-42D5-A589-27CB46F1515C}"/>
              </a:ext>
            </a:extLst>
          </p:cNvPr>
          <p:cNvSpPr txBox="1"/>
          <p:nvPr/>
        </p:nvSpPr>
        <p:spPr>
          <a:xfrm>
            <a:off x="3398247" y="2131472"/>
            <a:ext cx="220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Descrição do projeto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73EEDEC-CF82-43DF-AEF8-7E48616AAF2E}"/>
              </a:ext>
            </a:extLst>
          </p:cNvPr>
          <p:cNvSpPr txBox="1"/>
          <p:nvPr/>
        </p:nvSpPr>
        <p:spPr>
          <a:xfrm>
            <a:off x="2900900" y="2916863"/>
            <a:ext cx="253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Definição da arquitetura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0C322B6-140F-401F-849B-4B0109F41352}"/>
              </a:ext>
            </a:extLst>
          </p:cNvPr>
          <p:cNvSpPr txBox="1"/>
          <p:nvPr/>
        </p:nvSpPr>
        <p:spPr>
          <a:xfrm>
            <a:off x="2443833" y="3694238"/>
            <a:ext cx="2344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Tecnologias utilizadas</a:t>
            </a:r>
            <a:endParaRPr lang="pt-PT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C59DD1-9260-4A70-BADC-1D7B616ECA31}"/>
              </a:ext>
            </a:extLst>
          </p:cNvPr>
          <p:cNvSpPr txBox="1"/>
          <p:nvPr/>
        </p:nvSpPr>
        <p:spPr>
          <a:xfrm>
            <a:off x="1979713" y="4453121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Plano de desenvolvimento</a:t>
            </a:r>
            <a:endParaRPr lang="pt-PT" b="1" dirty="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DAF80E3-560C-49DE-967E-CE60E23422A4}"/>
              </a:ext>
            </a:extLst>
          </p:cNvPr>
          <p:cNvSpPr txBox="1"/>
          <p:nvPr/>
        </p:nvSpPr>
        <p:spPr>
          <a:xfrm>
            <a:off x="3227741" y="131478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7F9D607-9141-4636-898A-EC07E9C058CC}"/>
              </a:ext>
            </a:extLst>
          </p:cNvPr>
          <p:cNvSpPr txBox="1"/>
          <p:nvPr/>
        </p:nvSpPr>
        <p:spPr>
          <a:xfrm>
            <a:off x="2748932" y="210069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C0EBCAE3-4E8D-4FDF-AE32-268A07E015D6}"/>
              </a:ext>
            </a:extLst>
          </p:cNvPr>
          <p:cNvSpPr txBox="1"/>
          <p:nvPr/>
        </p:nvSpPr>
        <p:spPr>
          <a:xfrm>
            <a:off x="2252828" y="289431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F8406B0D-8211-4AD1-B9B9-8E5FE520BC21}"/>
              </a:ext>
            </a:extLst>
          </p:cNvPr>
          <p:cNvSpPr txBox="1"/>
          <p:nvPr/>
        </p:nvSpPr>
        <p:spPr>
          <a:xfrm>
            <a:off x="1795761" y="366346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E645B642-2ABB-477B-9D44-F356D0D4BC28}"/>
              </a:ext>
            </a:extLst>
          </p:cNvPr>
          <p:cNvSpPr txBox="1"/>
          <p:nvPr/>
        </p:nvSpPr>
        <p:spPr>
          <a:xfrm>
            <a:off x="1331640" y="442234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8EB0B4A-1396-4AF3-8626-F9F1415F59B2}"/>
              </a:ext>
            </a:extLst>
          </p:cNvPr>
          <p:cNvGrpSpPr/>
          <p:nvPr/>
        </p:nvGrpSpPr>
        <p:grpSpPr>
          <a:xfrm>
            <a:off x="665472" y="1491630"/>
            <a:ext cx="1764704" cy="532476"/>
            <a:chOff x="1115616" y="1563638"/>
            <a:chExt cx="1656184" cy="504056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B05C96A-2610-429E-80BF-8498D252A9E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FCE9C40-299D-480C-B83B-423BE572E73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B534652-4D2C-4BBD-94E9-E2B26DB65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FA2EB09-A200-4A51-9340-A62098D84BD3}"/>
              </a:ext>
            </a:extLst>
          </p:cNvPr>
          <p:cNvGrpSpPr/>
          <p:nvPr/>
        </p:nvGrpSpPr>
        <p:grpSpPr>
          <a:xfrm>
            <a:off x="3680600" y="1491630"/>
            <a:ext cx="1764704" cy="532476"/>
            <a:chOff x="1115616" y="1563638"/>
            <a:chExt cx="1656184" cy="50405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BE50B98-259A-432C-B7E3-B0D4521E4B0E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6CA5FB6-0126-4B1B-9B8A-5EE02114AF4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44528C5-3D7A-4611-8E18-DAC9AB10D776}"/>
              </a:ext>
            </a:extLst>
          </p:cNvPr>
          <p:cNvGrpSpPr/>
          <p:nvPr/>
        </p:nvGrpSpPr>
        <p:grpSpPr>
          <a:xfrm>
            <a:off x="6695728" y="1491630"/>
            <a:ext cx="1764704" cy="532476"/>
            <a:chOff x="1115616" y="1563638"/>
            <a:chExt cx="1656184" cy="50405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E5B05A9-4C41-4386-8352-4D98F58F2F9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2B85650-66F5-4AD1-8EC8-7A497DA94A31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B726E4E7-2F8C-495F-8F4D-0E9ECBED183D}"/>
              </a:ext>
            </a:extLst>
          </p:cNvPr>
          <p:cNvSpPr/>
          <p:nvPr/>
        </p:nvSpPr>
        <p:spPr>
          <a:xfrm>
            <a:off x="665472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A574E23-C670-4F27-851E-B34120BDC8F4}"/>
              </a:ext>
            </a:extLst>
          </p:cNvPr>
          <p:cNvSpPr/>
          <p:nvPr/>
        </p:nvSpPr>
        <p:spPr>
          <a:xfrm>
            <a:off x="3676061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B6004D-EC2E-4399-85D7-50A5E9A4390D}"/>
              </a:ext>
            </a:extLst>
          </p:cNvPr>
          <p:cNvSpPr/>
          <p:nvPr/>
        </p:nvSpPr>
        <p:spPr>
          <a:xfrm>
            <a:off x="6695728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7E2D45-71DF-4663-914A-363013664E68}"/>
              </a:ext>
            </a:extLst>
          </p:cNvPr>
          <p:cNvSpPr txBox="1"/>
          <p:nvPr/>
        </p:nvSpPr>
        <p:spPr>
          <a:xfrm>
            <a:off x="1043214" y="1500886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João Artur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7CE3E1-71D4-4DFA-A544-5881AA942D5B}"/>
              </a:ext>
            </a:extLst>
          </p:cNvPr>
          <p:cNvSpPr txBox="1"/>
          <p:nvPr/>
        </p:nvSpPr>
        <p:spPr>
          <a:xfrm>
            <a:off x="3979690" y="1487002"/>
            <a:ext cx="648072" cy="53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José Silva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44B4F2D-1FC3-4DCF-B9A4-8DB32F563BE0}"/>
              </a:ext>
            </a:extLst>
          </p:cNvPr>
          <p:cNvSpPr txBox="1"/>
          <p:nvPr/>
        </p:nvSpPr>
        <p:spPr>
          <a:xfrm>
            <a:off x="6883836" y="1491630"/>
            <a:ext cx="85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Sancho Simões</a:t>
            </a:r>
          </a:p>
        </p:txBody>
      </p:sp>
      <p:sp>
        <p:nvSpPr>
          <p:cNvPr id="26" name="Freeform 108">
            <a:extLst>
              <a:ext uri="{FF2B5EF4-FFF2-40B4-BE49-F238E27FC236}">
                <a16:creationId xmlns:a16="http://schemas.microsoft.com/office/drawing/2014/main" id="{EB820686-94A0-40B3-9E18-2A262E103432}"/>
              </a:ext>
            </a:extLst>
          </p:cNvPr>
          <p:cNvSpPr/>
          <p:nvPr/>
        </p:nvSpPr>
        <p:spPr>
          <a:xfrm>
            <a:off x="2002429" y="1564834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Freeform 108">
            <a:extLst>
              <a:ext uri="{FF2B5EF4-FFF2-40B4-BE49-F238E27FC236}">
                <a16:creationId xmlns:a16="http://schemas.microsoft.com/office/drawing/2014/main" id="{CF156ED7-4FD8-4945-A70F-A80FC8E443CE}"/>
              </a:ext>
            </a:extLst>
          </p:cNvPr>
          <p:cNvSpPr/>
          <p:nvPr/>
        </p:nvSpPr>
        <p:spPr>
          <a:xfrm>
            <a:off x="5006259" y="157409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Freeform 108">
            <a:extLst>
              <a:ext uri="{FF2B5EF4-FFF2-40B4-BE49-F238E27FC236}">
                <a16:creationId xmlns:a16="http://schemas.microsoft.com/office/drawing/2014/main" id="{477207E2-E00F-4E92-B4A9-236BD18037E8}"/>
              </a:ext>
            </a:extLst>
          </p:cNvPr>
          <p:cNvSpPr/>
          <p:nvPr/>
        </p:nvSpPr>
        <p:spPr>
          <a:xfrm>
            <a:off x="8021387" y="156338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B9B94A7E-C133-46E2-A570-49E24A427C90}"/>
              </a:ext>
            </a:extLst>
          </p:cNvPr>
          <p:cNvSpPr/>
          <p:nvPr/>
        </p:nvSpPr>
        <p:spPr>
          <a:xfrm>
            <a:off x="66093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5991DC3-47F6-4DC5-AB34-CE93AA8421F4}"/>
              </a:ext>
            </a:extLst>
          </p:cNvPr>
          <p:cNvSpPr/>
          <p:nvPr/>
        </p:nvSpPr>
        <p:spPr>
          <a:xfrm>
            <a:off x="367152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B62099B7-91CE-4826-8D14-772B66743D62}"/>
              </a:ext>
            </a:extLst>
          </p:cNvPr>
          <p:cNvSpPr/>
          <p:nvPr/>
        </p:nvSpPr>
        <p:spPr>
          <a:xfrm>
            <a:off x="6693458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A00AD6-6681-4450-ADB3-B96F6F3C784A}"/>
              </a:ext>
            </a:extLst>
          </p:cNvPr>
          <p:cNvSpPr txBox="1"/>
          <p:nvPr/>
        </p:nvSpPr>
        <p:spPr>
          <a:xfrm>
            <a:off x="660932" y="3723878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2019217853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uc2019217853@student.uc.pt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74B30A3-A769-4092-A7A3-0322F26E4785}"/>
              </a:ext>
            </a:extLst>
          </p:cNvPr>
          <p:cNvSpPr txBox="1"/>
          <p:nvPr/>
        </p:nvSpPr>
        <p:spPr>
          <a:xfrm>
            <a:off x="3671521" y="3719250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2018296125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uc2018296125@student.uc.pt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1246E43-E58B-4DCD-8333-3849EAB1C742}"/>
              </a:ext>
            </a:extLst>
          </p:cNvPr>
          <p:cNvSpPr txBox="1"/>
          <p:nvPr/>
        </p:nvSpPr>
        <p:spPr>
          <a:xfrm>
            <a:off x="6699239" y="3714622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2019217590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 2019217590@student.uc.pt</a:t>
            </a:r>
          </a:p>
        </p:txBody>
      </p:sp>
      <p:pic>
        <p:nvPicPr>
          <p:cNvPr id="4" name="Imagem 3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C8D72CD9-F2A5-48E7-9C95-7831AE4F3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2" y="2024106"/>
            <a:ext cx="1769243" cy="169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2E50D5-E96A-475D-9012-C3D59467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50" y="2010223"/>
            <a:ext cx="1481332" cy="1704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07A796-8617-4DF6-AFA1-DED6A08C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67" y="2021166"/>
            <a:ext cx="1400944" cy="17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84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500"/>
                            </p:stCondLst>
                            <p:childTnLst>
                              <p:par>
                                <p:cTn id="2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pPr algn="ctr"/>
            <a:r>
              <a:rPr lang="en-US" altLang="ko-KR" dirty="0" err="1"/>
              <a:t>Descrição</a:t>
            </a:r>
            <a:r>
              <a:rPr lang="en-US" altLang="ko-KR" dirty="0"/>
              <a:t> do </a:t>
            </a:r>
            <a:r>
              <a:rPr lang="en-US" altLang="ko-KR" dirty="0" err="1"/>
              <a:t>projeto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6CA8A2-C107-46D9-88A4-F9CD3A34A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pt-PT" dirty="0"/>
              <a:t>Descrição do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9D7A80-4240-4AD3-9882-571FAB7E1252}"/>
              </a:ext>
            </a:extLst>
          </p:cNvPr>
          <p:cNvSpPr txBox="1"/>
          <p:nvPr/>
        </p:nvSpPr>
        <p:spPr>
          <a:xfrm>
            <a:off x="491973" y="1419622"/>
            <a:ext cx="78244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 algn="just"/>
            <a:r>
              <a:rPr lang="pt-PT" sz="1200" dirty="0"/>
              <a:t>Este projeto surge no contexto do projeto prático  da unidade de curricular Bases de Dados, no  âmbito da Licenciatura de Engenharia Informática da Faculdade de Ciências e Tecnologia da Universidade de Coimbra, no ano letivo de 2020/2021.</a:t>
            </a:r>
            <a:endParaRPr lang="pt-PT" sz="1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6E8E3F-570C-4927-B995-976F148DD800}"/>
              </a:ext>
            </a:extLst>
          </p:cNvPr>
          <p:cNvSpPr txBox="1"/>
          <p:nvPr/>
        </p:nvSpPr>
        <p:spPr>
          <a:xfrm>
            <a:off x="491973" y="2224698"/>
            <a:ext cx="79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O objetivo deste trabalho é o de implementar um sistema de leilões, suportado por um sistema de gestão de base de dados. As operações disponíveis para o cliente serão disponibilizadas através de uma </a:t>
            </a:r>
            <a:r>
              <a:rPr lang="pt-PT" sz="1200" i="1" dirty="0"/>
              <a:t>REST</a:t>
            </a:r>
            <a:r>
              <a:rPr lang="pt-PT" sz="1200" dirty="0"/>
              <a:t> </a:t>
            </a:r>
            <a:r>
              <a:rPr lang="pt-PT" sz="1200" i="1" dirty="0"/>
              <a:t>API, </a:t>
            </a:r>
            <a:r>
              <a:rPr lang="pt-PT" sz="1200" dirty="0"/>
              <a:t>cujos </a:t>
            </a:r>
          </a:p>
          <a:p>
            <a:pPr algn="just"/>
            <a:r>
              <a:rPr lang="pt-PT" sz="1200" i="1" dirty="0" err="1"/>
              <a:t>endpoints</a:t>
            </a:r>
            <a:r>
              <a:rPr lang="pt-PT" sz="1200" i="1" dirty="0"/>
              <a:t> </a:t>
            </a:r>
            <a:r>
              <a:rPr lang="pt-PT" sz="1200" dirty="0"/>
              <a:t>serão consumidos por um cliente, tal como o </a:t>
            </a:r>
            <a:r>
              <a:rPr lang="pt-PT" sz="1200" i="1" dirty="0" err="1"/>
              <a:t>Postman</a:t>
            </a:r>
            <a:r>
              <a:rPr lang="pt-PT" sz="1200" dirty="0"/>
              <a:t>, o </a:t>
            </a:r>
            <a:r>
              <a:rPr lang="pt-PT" sz="1200" i="1" dirty="0" err="1"/>
              <a:t>curl</a:t>
            </a:r>
            <a:r>
              <a:rPr lang="pt-PT" sz="1200" dirty="0"/>
              <a:t> ou possivelmente, um </a:t>
            </a:r>
            <a:r>
              <a:rPr lang="pt-PT" sz="1200" i="1" dirty="0"/>
              <a:t>site</a:t>
            </a:r>
            <a:r>
              <a:rPr lang="pt-PT" sz="1200" dirty="0"/>
              <a:t> </a:t>
            </a:r>
            <a:r>
              <a:rPr lang="pt-PT" sz="1200" i="1" dirty="0"/>
              <a:t>web</a:t>
            </a:r>
            <a:r>
              <a:rPr lang="pt-PT" sz="12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CF2AD4-4407-4A55-AFE6-9FC11E3AFAA5}"/>
              </a:ext>
            </a:extLst>
          </p:cNvPr>
          <p:cNvSpPr txBox="1"/>
          <p:nvPr/>
        </p:nvSpPr>
        <p:spPr>
          <a:xfrm>
            <a:off x="491973" y="3147814"/>
            <a:ext cx="7824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É de salientar que a realização deste projeto facultará aos alunos as seguintes capacidades/experiências: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Desenho, implementação e testes de sistemas de bases de dados;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Implementação das principais etapas do processo de desenvolvimento de projetos de </a:t>
            </a:r>
            <a:r>
              <a:rPr lang="pt-PT" sz="1200" i="1" dirty="0"/>
              <a:t>software</a:t>
            </a:r>
            <a:r>
              <a:rPr lang="pt-PT" sz="1200" dirty="0"/>
              <a:t>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Desenvolver uma </a:t>
            </a:r>
            <a:r>
              <a:rPr lang="pt-PT" sz="1200" i="1" dirty="0"/>
              <a:t>API</a:t>
            </a:r>
            <a:r>
              <a:rPr lang="pt-PT" sz="1200" dirty="0"/>
              <a:t> que expõe os </a:t>
            </a:r>
            <a:r>
              <a:rPr lang="pt-PT" sz="1200" i="1" dirty="0" err="1"/>
              <a:t>endpoints</a:t>
            </a:r>
            <a:r>
              <a:rPr lang="pt-PT" sz="1200" dirty="0"/>
              <a:t> de uma aplicação </a:t>
            </a:r>
            <a:r>
              <a:rPr lang="pt-PT" sz="1200" i="1" dirty="0"/>
              <a:t>web</a:t>
            </a:r>
            <a:r>
              <a:rPr lang="pt-PT" sz="1200" dirty="0"/>
              <a:t>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Compreensão da dinâmica cliente / programador.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Trabalho coordenado em equipa.</a:t>
            </a:r>
          </a:p>
        </p:txBody>
      </p:sp>
    </p:spTree>
    <p:extLst>
      <p:ext uri="{BB962C8B-B14F-4D97-AF65-F5344CB8AC3E}">
        <p14:creationId xmlns:p14="http://schemas.microsoft.com/office/powerpoint/2010/main" val="35140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Definição</a:t>
            </a:r>
            <a:r>
              <a:rPr lang="en-US" altLang="ko-KR" dirty="0"/>
              <a:t> da </a:t>
            </a:r>
            <a:r>
              <a:rPr lang="en-US" altLang="ko-KR" dirty="0" err="1"/>
              <a:t>arquitetura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15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0389" y="214208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6332E7-5373-40C6-A01E-B9EAFB41FAB1}"/>
              </a:ext>
            </a:extLst>
          </p:cNvPr>
          <p:cNvSpPr/>
          <p:nvPr/>
        </p:nvSpPr>
        <p:spPr>
          <a:xfrm>
            <a:off x="7813932" y="1338628"/>
            <a:ext cx="82500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/>
              <a:t>Base de </a:t>
            </a:r>
          </a:p>
          <a:p>
            <a:pPr algn="ctr"/>
            <a:r>
              <a:rPr lang="pt-PT" sz="800" dirty="0"/>
              <a:t>dados</a:t>
            </a: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B349E9EB-C610-4F4F-B6AC-466451D4B652}"/>
              </a:ext>
            </a:extLst>
          </p:cNvPr>
          <p:cNvSpPr/>
          <p:nvPr/>
        </p:nvSpPr>
        <p:spPr>
          <a:xfrm flipH="1">
            <a:off x="6632001" y="1347614"/>
            <a:ext cx="1154557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600" dirty="0">
              <a:solidFill>
                <a:schemeClr val="bg1"/>
              </a:solidFill>
            </a:endParaRPr>
          </a:p>
        </p:txBody>
      </p:sp>
      <p:sp>
        <p:nvSpPr>
          <p:cNvPr id="27" name="Seta: Divisa 26">
            <a:extLst>
              <a:ext uri="{FF2B5EF4-FFF2-40B4-BE49-F238E27FC236}">
                <a16:creationId xmlns:a16="http://schemas.microsoft.com/office/drawing/2014/main" id="{DC59FF9D-3097-482D-9D0A-3567DA8B2F5B}"/>
              </a:ext>
            </a:extLst>
          </p:cNvPr>
          <p:cNvSpPr/>
          <p:nvPr/>
        </p:nvSpPr>
        <p:spPr>
          <a:xfrm flipH="1">
            <a:off x="5844681" y="1356242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8" name="Seta: Divisa 27">
            <a:extLst>
              <a:ext uri="{FF2B5EF4-FFF2-40B4-BE49-F238E27FC236}">
                <a16:creationId xmlns:a16="http://schemas.microsoft.com/office/drawing/2014/main" id="{1F64797E-CB46-420A-ADEE-67D092AC355E}"/>
              </a:ext>
            </a:extLst>
          </p:cNvPr>
          <p:cNvSpPr/>
          <p:nvPr/>
        </p:nvSpPr>
        <p:spPr>
          <a:xfrm flipH="1">
            <a:off x="5056070" y="1347614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3683CD-7AAA-43DC-9E13-71F0106D9DA1}"/>
              </a:ext>
            </a:extLst>
          </p:cNvPr>
          <p:cNvSpPr txBox="1"/>
          <p:nvPr/>
        </p:nvSpPr>
        <p:spPr>
          <a:xfrm>
            <a:off x="6747474" y="2016596"/>
            <a:ext cx="517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SGBD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81D1C8-5E29-4763-9075-A505D073BAA6}"/>
              </a:ext>
            </a:extLst>
          </p:cNvPr>
          <p:cNvSpPr txBox="1"/>
          <p:nvPr/>
        </p:nvSpPr>
        <p:spPr>
          <a:xfrm>
            <a:off x="5923005" y="1995976"/>
            <a:ext cx="673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bg1"/>
                </a:solidFill>
              </a:rPr>
              <a:t>Interface </a:t>
            </a:r>
            <a:r>
              <a:rPr lang="pt-PT" sz="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7266E6C-0D33-4799-AC92-9D3E6FD59C27}"/>
              </a:ext>
            </a:extLst>
          </p:cNvPr>
          <p:cNvSpPr txBox="1"/>
          <p:nvPr/>
        </p:nvSpPr>
        <p:spPr>
          <a:xfrm>
            <a:off x="5203247" y="1987835"/>
            <a:ext cx="470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34" name="Seta: Divisa 33">
            <a:extLst>
              <a:ext uri="{FF2B5EF4-FFF2-40B4-BE49-F238E27FC236}">
                <a16:creationId xmlns:a16="http://schemas.microsoft.com/office/drawing/2014/main" id="{12E0CB57-8D72-4115-8CC7-7F36F4C57C58}"/>
              </a:ext>
            </a:extLst>
          </p:cNvPr>
          <p:cNvSpPr/>
          <p:nvPr/>
        </p:nvSpPr>
        <p:spPr>
          <a:xfrm flipH="1">
            <a:off x="4263589" y="1347700"/>
            <a:ext cx="1216269" cy="1512168"/>
          </a:xfrm>
          <a:prstGeom prst="chevron">
            <a:avLst>
              <a:gd name="adj" fmla="val 491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A834CFD-4B25-4E1D-8D4E-6EEC6A9E5811}"/>
              </a:ext>
            </a:extLst>
          </p:cNvPr>
          <p:cNvSpPr txBox="1"/>
          <p:nvPr/>
        </p:nvSpPr>
        <p:spPr>
          <a:xfrm>
            <a:off x="4351078" y="2016596"/>
            <a:ext cx="500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1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74DA1D2-CFC6-48E6-A1AA-116FEB2C71B2}"/>
              </a:ext>
            </a:extLst>
          </p:cNvPr>
          <p:cNvSpPr/>
          <p:nvPr/>
        </p:nvSpPr>
        <p:spPr>
          <a:xfrm>
            <a:off x="7231392" y="3037088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7647D2D-43B1-416B-A1D7-BE447CF46F8D}"/>
              </a:ext>
            </a:extLst>
          </p:cNvPr>
          <p:cNvSpPr/>
          <p:nvPr/>
        </p:nvSpPr>
        <p:spPr>
          <a:xfrm>
            <a:off x="6202845" y="3037088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B520BC5-6C99-4FED-9F9C-BBE62858E144}"/>
              </a:ext>
            </a:extLst>
          </p:cNvPr>
          <p:cNvSpPr/>
          <p:nvPr/>
        </p:nvSpPr>
        <p:spPr>
          <a:xfrm>
            <a:off x="5174298" y="3022664"/>
            <a:ext cx="877983" cy="12241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3387D2A-B2B0-415A-B250-7EFD7F99C97B}"/>
              </a:ext>
            </a:extLst>
          </p:cNvPr>
          <p:cNvSpPr txBox="1"/>
          <p:nvPr/>
        </p:nvSpPr>
        <p:spPr>
          <a:xfrm>
            <a:off x="7323236" y="3424982"/>
            <a:ext cx="66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dados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ABA8AF2-5284-41B0-92CE-4443478E81DF}"/>
              </a:ext>
            </a:extLst>
          </p:cNvPr>
          <p:cNvSpPr txBox="1"/>
          <p:nvPr/>
        </p:nvSpPr>
        <p:spPr>
          <a:xfrm>
            <a:off x="6311975" y="3403899"/>
            <a:ext cx="66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lógica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negócio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7C53408-2AA6-4319-B023-30BF5D9CB64B}"/>
              </a:ext>
            </a:extLst>
          </p:cNvPr>
          <p:cNvSpPr txBox="1"/>
          <p:nvPr/>
        </p:nvSpPr>
        <p:spPr>
          <a:xfrm>
            <a:off x="5202508" y="3403899"/>
            <a:ext cx="82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bg1"/>
                </a:solidFill>
              </a:rPr>
              <a:t>Camada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de </a:t>
            </a:r>
          </a:p>
          <a:p>
            <a:pPr algn="ctr"/>
            <a:r>
              <a:rPr lang="pt-PT" sz="800" dirty="0">
                <a:solidFill>
                  <a:schemeClr val="bg1"/>
                </a:solidFill>
              </a:rPr>
              <a:t>Apresentação</a:t>
            </a:r>
          </a:p>
        </p:txBody>
      </p:sp>
      <p:sp>
        <p:nvSpPr>
          <p:cNvPr id="24" name="Chaveta à esquerda 23">
            <a:extLst>
              <a:ext uri="{FF2B5EF4-FFF2-40B4-BE49-F238E27FC236}">
                <a16:creationId xmlns:a16="http://schemas.microsoft.com/office/drawing/2014/main" id="{8A693FD3-A1BA-48BE-B7F8-A9E7F5778C5B}"/>
              </a:ext>
            </a:extLst>
          </p:cNvPr>
          <p:cNvSpPr/>
          <p:nvPr/>
        </p:nvSpPr>
        <p:spPr>
          <a:xfrm rot="16200000">
            <a:off x="7099909" y="3572186"/>
            <a:ext cx="111771" cy="1661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haveta à esquerda 51">
            <a:extLst>
              <a:ext uri="{FF2B5EF4-FFF2-40B4-BE49-F238E27FC236}">
                <a16:creationId xmlns:a16="http://schemas.microsoft.com/office/drawing/2014/main" id="{09C26E66-3587-4BBA-98E2-79AC0FF3A961}"/>
              </a:ext>
            </a:extLst>
          </p:cNvPr>
          <p:cNvSpPr/>
          <p:nvPr/>
        </p:nvSpPr>
        <p:spPr>
          <a:xfrm rot="16200000">
            <a:off x="5582623" y="4033416"/>
            <a:ext cx="111771" cy="725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37E201-1993-4E33-BEB1-9D52A99B0409}"/>
              </a:ext>
            </a:extLst>
          </p:cNvPr>
          <p:cNvSpPr txBox="1"/>
          <p:nvPr/>
        </p:nvSpPr>
        <p:spPr>
          <a:xfrm>
            <a:off x="5275971" y="4458632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i="1" dirty="0" err="1"/>
              <a:t>Frontend</a:t>
            </a:r>
            <a:endParaRPr lang="pt-PT" sz="1200" i="1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794BD0D-1265-4978-A776-420D897C847D}"/>
              </a:ext>
            </a:extLst>
          </p:cNvPr>
          <p:cNvSpPr txBox="1"/>
          <p:nvPr/>
        </p:nvSpPr>
        <p:spPr>
          <a:xfrm>
            <a:off x="6765302" y="445863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i="1" dirty="0" err="1"/>
              <a:t>Backend</a:t>
            </a:r>
            <a:endParaRPr lang="pt-PT" sz="1200" i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CCE31E8-7BC7-40F1-9754-382E0F4F99DB}"/>
              </a:ext>
            </a:extLst>
          </p:cNvPr>
          <p:cNvSpPr txBox="1"/>
          <p:nvPr/>
        </p:nvSpPr>
        <p:spPr>
          <a:xfrm>
            <a:off x="453631" y="1537642"/>
            <a:ext cx="394416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/>
              <a:t>Camada de dados</a:t>
            </a:r>
          </a:p>
          <a:p>
            <a:r>
              <a:rPr lang="pt-PT" sz="1100" dirty="0"/>
              <a:t>- Relações,</a:t>
            </a:r>
            <a:r>
              <a:rPr lang="pt-PT" sz="1100" i="1" dirty="0"/>
              <a:t> </a:t>
            </a:r>
            <a:r>
              <a:rPr lang="pt-PT" sz="1100" i="1" dirty="0" err="1"/>
              <a:t>constraints</a:t>
            </a:r>
            <a:r>
              <a:rPr lang="pt-PT" sz="1100" i="1" dirty="0"/>
              <a:t>,</a:t>
            </a:r>
            <a:r>
              <a:rPr lang="pt-PT" sz="1100" dirty="0"/>
              <a:t> </a:t>
            </a:r>
            <a:r>
              <a:rPr lang="pt-PT" sz="1100" i="1" dirty="0" err="1"/>
              <a:t>triggers</a:t>
            </a:r>
            <a:r>
              <a:rPr lang="pt-PT" sz="1100" dirty="0"/>
              <a:t>, procedimentos SQL,</a:t>
            </a:r>
          </a:p>
          <a:p>
            <a:r>
              <a:rPr lang="pt-PT" sz="1100" i="1" dirty="0" err="1"/>
              <a:t>enums</a:t>
            </a:r>
            <a:r>
              <a:rPr lang="pt-PT" sz="1100" dirty="0"/>
              <a:t>, </a:t>
            </a:r>
            <a:r>
              <a:rPr lang="pt-PT" sz="1100" i="1" dirty="0" err="1"/>
              <a:t>queries</a:t>
            </a:r>
            <a:r>
              <a:rPr lang="pt-PT" sz="1100" i="1" dirty="0"/>
              <a:t>, …</a:t>
            </a:r>
            <a:endParaRPr lang="pt-PT" sz="1100" dirty="0"/>
          </a:p>
          <a:p>
            <a:endParaRPr lang="pt-PT" sz="1100" i="1" dirty="0"/>
          </a:p>
          <a:p>
            <a:r>
              <a:rPr lang="pt-PT" sz="1100" b="1" dirty="0"/>
              <a:t>Camada de lógica de negócio</a:t>
            </a:r>
          </a:p>
          <a:p>
            <a:r>
              <a:rPr lang="pt-PT" sz="1100" dirty="0"/>
              <a:t>- Validações de </a:t>
            </a:r>
            <a:r>
              <a:rPr lang="pt-PT" sz="1100" i="1" dirty="0" err="1"/>
              <a:t>backend</a:t>
            </a:r>
            <a:r>
              <a:rPr lang="pt-PT" sz="1100" dirty="0"/>
              <a:t>, mecanismos</a:t>
            </a:r>
          </a:p>
          <a:p>
            <a:r>
              <a:rPr lang="pt-PT" sz="1100" dirty="0"/>
              <a:t>de autenticação, </a:t>
            </a:r>
            <a:r>
              <a:rPr lang="pt-PT" sz="1100" i="1" dirty="0" err="1"/>
              <a:t>helpers</a:t>
            </a:r>
            <a:r>
              <a:rPr lang="pt-PT" sz="1100" i="1" dirty="0"/>
              <a:t>, </a:t>
            </a:r>
            <a:r>
              <a:rPr lang="pt-PT" sz="1100" dirty="0"/>
              <a:t>lógica central inerente</a:t>
            </a:r>
          </a:p>
          <a:p>
            <a:r>
              <a:rPr lang="pt-PT" sz="1100" dirty="0"/>
              <a:t>à aplicação, </a:t>
            </a:r>
            <a:r>
              <a:rPr lang="pt-PT" sz="1100" i="1" dirty="0" err="1"/>
              <a:t>DTOs</a:t>
            </a:r>
            <a:r>
              <a:rPr lang="pt-PT" sz="1100" i="1" dirty="0"/>
              <a:t>, …</a:t>
            </a:r>
          </a:p>
          <a:p>
            <a:endParaRPr lang="pt-PT" sz="1100" i="1" dirty="0"/>
          </a:p>
          <a:p>
            <a:r>
              <a:rPr lang="pt-PT" sz="1100" b="1" dirty="0"/>
              <a:t>Camada de apresentação</a:t>
            </a:r>
          </a:p>
          <a:p>
            <a:r>
              <a:rPr lang="pt-PT" sz="1100" dirty="0"/>
              <a:t>- Controladores da </a:t>
            </a:r>
            <a:r>
              <a:rPr lang="pt-PT" sz="1100" i="1" dirty="0"/>
              <a:t>REST API (</a:t>
            </a:r>
            <a:r>
              <a:rPr lang="pt-PT" sz="1100" i="1" dirty="0" err="1"/>
              <a:t>endpoints</a:t>
            </a:r>
            <a:r>
              <a:rPr lang="pt-PT" sz="1100" i="1" dirty="0"/>
              <a:t>).</a:t>
            </a:r>
          </a:p>
          <a:p>
            <a:endParaRPr lang="pt-PT" sz="1100" i="1" dirty="0"/>
          </a:p>
          <a:p>
            <a:r>
              <a:rPr lang="pt-PT" sz="1100" b="1" u="sng" dirty="0"/>
              <a:t>OPCIONAL:</a:t>
            </a:r>
            <a:r>
              <a:rPr lang="pt-PT" sz="1100" dirty="0"/>
              <a:t> </a:t>
            </a:r>
            <a:r>
              <a:rPr lang="pt-PT" sz="1100" i="1" dirty="0"/>
              <a:t>Website </a:t>
            </a:r>
            <a:r>
              <a:rPr lang="pt-PT" sz="1100" dirty="0"/>
              <a:t>para interação com a </a:t>
            </a:r>
            <a:r>
              <a:rPr lang="pt-PT" sz="1100" i="1" dirty="0"/>
              <a:t>API </a:t>
            </a:r>
            <a:r>
              <a:rPr lang="pt-PT" sz="1100" dirty="0"/>
              <a:t>e disposição</a:t>
            </a:r>
          </a:p>
          <a:p>
            <a:r>
              <a:rPr lang="pt-PT" sz="1100" dirty="0"/>
              <a:t>do conteúdo daí resultante.</a:t>
            </a:r>
          </a:p>
          <a:p>
            <a:endParaRPr lang="pt-PT" sz="1100" i="1" dirty="0"/>
          </a:p>
          <a:p>
            <a:endParaRPr lang="pt-PT" sz="1100" i="1" dirty="0"/>
          </a:p>
          <a:p>
            <a:endParaRPr lang="pt-PT" sz="1100" i="1" dirty="0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FD09A0C2-6C78-4DC7-8E6F-A3BD5A99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1352" y="2326389"/>
            <a:ext cx="350168" cy="350168"/>
          </a:xfrm>
          <a:prstGeom prst="rect">
            <a:avLst/>
          </a:prstGeom>
        </p:spPr>
      </p:pic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C04F7E2A-51E7-48A2-9F9C-A299948A436D}"/>
              </a:ext>
            </a:extLst>
          </p:cNvPr>
          <p:cNvCxnSpPr>
            <a:stCxn id="34" idx="1"/>
            <a:endCxn id="28" idx="3"/>
          </p:cNvCxnSpPr>
          <p:nvPr/>
        </p:nvCxnSpPr>
        <p:spPr>
          <a:xfrm flipV="1">
            <a:off x="4881952" y="2103698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63BE12F1-4BDC-4380-9E74-888B0A7FC480}"/>
              </a:ext>
            </a:extLst>
          </p:cNvPr>
          <p:cNvCxnSpPr/>
          <p:nvPr/>
        </p:nvCxnSpPr>
        <p:spPr>
          <a:xfrm flipV="1">
            <a:off x="5669272" y="2106747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358C2086-245E-4331-8DC5-28DD861E8937}"/>
              </a:ext>
            </a:extLst>
          </p:cNvPr>
          <p:cNvCxnSpPr/>
          <p:nvPr/>
        </p:nvCxnSpPr>
        <p:spPr>
          <a:xfrm flipV="1">
            <a:off x="6476917" y="2112326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4666724A-8D2C-4D93-AEB3-6F2566EE019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27165" y="2094712"/>
            <a:ext cx="586767" cy="9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xão reta unidirecional 68">
            <a:extLst>
              <a:ext uri="{FF2B5EF4-FFF2-40B4-BE49-F238E27FC236}">
                <a16:creationId xmlns:a16="http://schemas.microsoft.com/office/drawing/2014/main" id="{BBE28D72-65E7-439B-A6C0-8C0FE9AECEB1}"/>
              </a:ext>
            </a:extLst>
          </p:cNvPr>
          <p:cNvCxnSpPr/>
          <p:nvPr/>
        </p:nvCxnSpPr>
        <p:spPr>
          <a:xfrm flipV="1">
            <a:off x="6046140" y="3638251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A01723F8-F129-4FEB-BC2E-CBF2799A44FE}"/>
              </a:ext>
            </a:extLst>
          </p:cNvPr>
          <p:cNvCxnSpPr/>
          <p:nvPr/>
        </p:nvCxnSpPr>
        <p:spPr>
          <a:xfrm flipV="1">
            <a:off x="7070053" y="3642668"/>
            <a:ext cx="174118" cy="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65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50"/>
                            </p:stCondLst>
                            <p:childTnLst>
                              <p:par>
                                <p:cTn id="7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750"/>
                            </p:stCondLst>
                            <p:childTnLst>
                              <p:par>
                                <p:cTn id="1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250"/>
                            </p:stCondLst>
                            <p:childTnLst>
                              <p:par>
                                <p:cTn id="12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750"/>
                            </p:stCondLst>
                            <p:childTnLst>
                              <p:par>
                                <p:cTn id="1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250"/>
                            </p:stCondLst>
                            <p:childTnLst>
                              <p:par>
                                <p:cTn id="1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750"/>
                            </p:stCondLst>
                            <p:childTnLst>
                              <p:par>
                                <p:cTn id="1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25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750"/>
                            </p:stCondLst>
                            <p:childTnLst>
                              <p:par>
                                <p:cTn id="1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 animBg="1"/>
      <p:bldP spid="14" grpId="0" animBg="1"/>
      <p:bldP spid="27" grpId="0" animBg="1"/>
      <p:bldP spid="28" grpId="0" animBg="1"/>
      <p:bldP spid="15" grpId="0"/>
      <p:bldP spid="30" grpId="0"/>
      <p:bldP spid="31" grpId="0"/>
      <p:bldP spid="34" grpId="0" animBg="1"/>
      <p:bldP spid="36" grpId="0"/>
      <p:bldP spid="16" grpId="0" animBg="1"/>
      <p:bldP spid="42" grpId="0" animBg="1"/>
      <p:bldP spid="43" grpId="0" animBg="1"/>
      <p:bldP spid="47" grpId="0"/>
      <p:bldP spid="48" grpId="0"/>
      <p:bldP spid="50" grpId="0"/>
      <p:bldP spid="24" grpId="0" animBg="1"/>
      <p:bldP spid="52" grpId="0" animBg="1"/>
      <p:bldP spid="25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8E36CF7-EC93-44A6-9D09-199ABC0D6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55552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  <a:p>
            <a:endParaRPr lang="pt-PT" dirty="0"/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4495432-BA66-42DD-A221-A4B4197AAF26}"/>
              </a:ext>
            </a:extLst>
          </p:cNvPr>
          <p:cNvSpPr txBox="1"/>
          <p:nvPr/>
        </p:nvSpPr>
        <p:spPr>
          <a:xfrm>
            <a:off x="611560" y="1176350"/>
            <a:ext cx="16561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Entidades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D9FE1A-FC6B-444F-BF49-72C23B217608}"/>
              </a:ext>
            </a:extLst>
          </p:cNvPr>
          <p:cNvSpPr/>
          <p:nvPr/>
        </p:nvSpPr>
        <p:spPr>
          <a:xfrm>
            <a:off x="738921" y="1904346"/>
            <a:ext cx="518145" cy="525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367D1F-2382-4BB6-A8D8-2CEA056B9F92}"/>
              </a:ext>
            </a:extLst>
          </p:cNvPr>
          <p:cNvSpPr/>
          <p:nvPr/>
        </p:nvSpPr>
        <p:spPr>
          <a:xfrm>
            <a:off x="730532" y="271949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EB743-93B3-4440-8625-03372DC4F532}"/>
              </a:ext>
            </a:extLst>
          </p:cNvPr>
          <p:cNvSpPr/>
          <p:nvPr/>
        </p:nvSpPr>
        <p:spPr>
          <a:xfrm>
            <a:off x="738921" y="357282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521C8D-F1B6-45EE-8F04-6E8780FD5953}"/>
              </a:ext>
            </a:extLst>
          </p:cNvPr>
          <p:cNvSpPr/>
          <p:nvPr/>
        </p:nvSpPr>
        <p:spPr>
          <a:xfrm>
            <a:off x="3188928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0AF7DD73-5EA3-4856-A221-EF7B5D809A8D}"/>
              </a:ext>
            </a:extLst>
          </p:cNvPr>
          <p:cNvSpPr txBox="1"/>
          <p:nvPr/>
        </p:nvSpPr>
        <p:spPr>
          <a:xfrm>
            <a:off x="1308459" y="3703012"/>
            <a:ext cx="5373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>
                <a:solidFill>
                  <a:schemeClr val="accent2"/>
                </a:solidFill>
                <a:cs typeface="Arial" pitchFamily="34" charset="0"/>
              </a:rPr>
              <a:t>Item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B01002A4-1EAD-4EFF-AB0F-0FCF2C158B4D}"/>
              </a:ext>
            </a:extLst>
          </p:cNvPr>
          <p:cNvSpPr txBox="1"/>
          <p:nvPr/>
        </p:nvSpPr>
        <p:spPr>
          <a:xfrm>
            <a:off x="1267898" y="2005970"/>
            <a:ext cx="5607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i="1" dirty="0">
                <a:solidFill>
                  <a:schemeClr val="accent2"/>
                </a:solidFill>
                <a:cs typeface="Arial" pitchFamily="34" charset="0"/>
              </a:rPr>
              <a:t>User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AF81F68D-F992-46E1-AB3B-A8E53C0F9A5F}"/>
              </a:ext>
            </a:extLst>
          </p:cNvPr>
          <p:cNvSpPr txBox="1"/>
          <p:nvPr/>
        </p:nvSpPr>
        <p:spPr>
          <a:xfrm>
            <a:off x="1308459" y="2849680"/>
            <a:ext cx="537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i="1" dirty="0">
                <a:cs typeface="Arial" pitchFamily="34" charset="0"/>
              </a:rPr>
              <a:t>Role</a:t>
            </a:r>
            <a:endParaRPr lang="ko-KR" altLang="en-US" sz="1200" b="1" i="1" dirty="0">
              <a:cs typeface="Arial" pitchFamily="34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4CEC4B6E-4633-4251-999B-AAA0591A009A}"/>
              </a:ext>
            </a:extLst>
          </p:cNvPr>
          <p:cNvSpPr txBox="1"/>
          <p:nvPr/>
        </p:nvSpPr>
        <p:spPr>
          <a:xfrm>
            <a:off x="675179" y="36294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0AD7633A-85B8-4C1A-9F0B-BCB63D6A4DA0}"/>
              </a:ext>
            </a:extLst>
          </p:cNvPr>
          <p:cNvSpPr txBox="1"/>
          <p:nvPr/>
        </p:nvSpPr>
        <p:spPr>
          <a:xfrm>
            <a:off x="683568" y="196281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83FE630-604A-43EB-B789-974A549F0C57}"/>
              </a:ext>
            </a:extLst>
          </p:cNvPr>
          <p:cNvSpPr txBox="1"/>
          <p:nvPr/>
        </p:nvSpPr>
        <p:spPr>
          <a:xfrm>
            <a:off x="675179" y="277489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31B24915-FC12-4E65-A95C-7E100EAF5CD5}"/>
              </a:ext>
            </a:extLst>
          </p:cNvPr>
          <p:cNvSpPr txBox="1"/>
          <p:nvPr/>
        </p:nvSpPr>
        <p:spPr>
          <a:xfrm>
            <a:off x="31318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4231A119-D96B-4CCA-A632-03CDE6790BEC}"/>
              </a:ext>
            </a:extLst>
          </p:cNvPr>
          <p:cNvSpPr/>
          <p:nvPr/>
        </p:nvSpPr>
        <p:spPr>
          <a:xfrm>
            <a:off x="3219990" y="272150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CBE7B-00DB-40C7-9DD6-F3BBC68DB881}"/>
              </a:ext>
            </a:extLst>
          </p:cNvPr>
          <p:cNvSpPr txBox="1"/>
          <p:nvPr/>
        </p:nvSpPr>
        <p:spPr>
          <a:xfrm>
            <a:off x="3164637" y="278971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59785C74-4E4D-4698-82E8-3662393BE19F}"/>
              </a:ext>
            </a:extLst>
          </p:cNvPr>
          <p:cNvSpPr txBox="1"/>
          <p:nvPr/>
        </p:nvSpPr>
        <p:spPr>
          <a:xfrm>
            <a:off x="3655987" y="2851269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Auction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5F734774-F6E4-4429-9B02-8FF5C4020204}"/>
              </a:ext>
            </a:extLst>
          </p:cNvPr>
          <p:cNvSpPr txBox="1"/>
          <p:nvPr/>
        </p:nvSpPr>
        <p:spPr>
          <a:xfrm>
            <a:off x="3665779" y="2005969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Category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91960E-270C-4C26-A679-79E293556118}"/>
              </a:ext>
            </a:extLst>
          </p:cNvPr>
          <p:cNvSpPr/>
          <p:nvPr/>
        </p:nvSpPr>
        <p:spPr>
          <a:xfrm>
            <a:off x="3244403" y="3504747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B7E66E0C-4B28-406D-833F-FCF0935BCD6B}"/>
              </a:ext>
            </a:extLst>
          </p:cNvPr>
          <p:cNvSpPr txBox="1"/>
          <p:nvPr/>
        </p:nvSpPr>
        <p:spPr>
          <a:xfrm>
            <a:off x="3187315" y="3558069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DE9AA9EE-39B3-45AF-86EC-0D29C0FA2CEA}"/>
              </a:ext>
            </a:extLst>
          </p:cNvPr>
          <p:cNvSpPr txBox="1"/>
          <p:nvPr/>
        </p:nvSpPr>
        <p:spPr>
          <a:xfrm>
            <a:off x="3536657" y="3619625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Bid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C7B999-81CC-4F6B-B60A-DBCDB9D17544}"/>
              </a:ext>
            </a:extLst>
          </p:cNvPr>
          <p:cNvSpPr/>
          <p:nvPr/>
        </p:nvSpPr>
        <p:spPr>
          <a:xfrm>
            <a:off x="5603293" y="1900355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5020F55B-8842-4237-9E2C-A2F74ECC2452}"/>
              </a:ext>
            </a:extLst>
          </p:cNvPr>
          <p:cNvSpPr txBox="1"/>
          <p:nvPr/>
        </p:nvSpPr>
        <p:spPr>
          <a:xfrm>
            <a:off x="5547940" y="195367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899D4844-C91F-4005-88E2-0EFD1EC7C9F5}"/>
              </a:ext>
            </a:extLst>
          </p:cNvPr>
          <p:cNvSpPr txBox="1"/>
          <p:nvPr/>
        </p:nvSpPr>
        <p:spPr>
          <a:xfrm>
            <a:off x="6047347" y="2005776"/>
            <a:ext cx="16647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Comment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063776-5261-4920-B680-B4E2221DC2EA}"/>
              </a:ext>
            </a:extLst>
          </p:cNvPr>
          <p:cNvSpPr/>
          <p:nvPr/>
        </p:nvSpPr>
        <p:spPr>
          <a:xfrm>
            <a:off x="5603293" y="2684801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32C72987-BC67-4E9E-9A9E-56BDBB2A15E0}"/>
              </a:ext>
            </a:extLst>
          </p:cNvPr>
          <p:cNvSpPr txBox="1"/>
          <p:nvPr/>
        </p:nvSpPr>
        <p:spPr>
          <a:xfrm>
            <a:off x="5547940" y="273812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B9147BAF-DD2C-414B-8FB8-D7A12DBE1386}"/>
              </a:ext>
            </a:extLst>
          </p:cNvPr>
          <p:cNvSpPr txBox="1"/>
          <p:nvPr/>
        </p:nvSpPr>
        <p:spPr>
          <a:xfrm>
            <a:off x="6430431" y="2774898"/>
            <a:ext cx="105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i="1" dirty="0" err="1">
                <a:solidFill>
                  <a:schemeClr val="accent2"/>
                </a:solidFill>
                <a:cs typeface="Arial" pitchFamily="34" charset="0"/>
              </a:rPr>
              <a:t>Notification</a:t>
            </a:r>
            <a:endParaRPr lang="ko-KR" altLang="en-US" sz="12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750"/>
                            </p:stCondLst>
                            <p:childTnLst>
                              <p:par>
                                <p:cTn id="17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250"/>
                            </p:stCondLst>
                            <p:childTnLst>
                              <p:par>
                                <p:cTn id="2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7750"/>
                            </p:stCondLst>
                            <p:childTnLst>
                              <p:par>
                                <p:cTn id="3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30" grpId="0"/>
      <p:bldP spid="35" grpId="0" animBg="1"/>
      <p:bldP spid="36" grpId="0"/>
      <p:bldP spid="37" grpId="0"/>
      <p:bldP spid="39" grpId="0" animBg="1"/>
      <p:bldP spid="40" grpId="0"/>
      <p:bldP spid="41" grpId="0"/>
      <p:bldP spid="42" grpId="0" animBg="1"/>
      <p:bldP spid="43" grpId="0"/>
      <p:bldP spid="44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906</Words>
  <Application>Microsoft Office PowerPoint</Application>
  <PresentationFormat>Apresentação no Ecrã (16:9)</PresentationFormat>
  <Paragraphs>226</Paragraphs>
  <Slides>19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Bahnschrift Light SemiCondensed</vt:lpstr>
      <vt:lpstr>Calibri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Sancho Simões</cp:lastModifiedBy>
  <cp:revision>186</cp:revision>
  <dcterms:created xsi:type="dcterms:W3CDTF">2016-12-05T23:26:54Z</dcterms:created>
  <dcterms:modified xsi:type="dcterms:W3CDTF">2021-04-15T13:18:24Z</dcterms:modified>
</cp:coreProperties>
</file>